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5" r:id="rId4"/>
    <p:sldId id="257" r:id="rId5"/>
    <p:sldId id="258" r:id="rId6"/>
    <p:sldId id="268" r:id="rId7"/>
    <p:sldId id="273" r:id="rId8"/>
    <p:sldId id="279" r:id="rId9"/>
    <p:sldId id="276" r:id="rId10"/>
    <p:sldId id="278" r:id="rId11"/>
    <p:sldId id="264" r:id="rId12"/>
    <p:sldId id="260" r:id="rId13"/>
    <p:sldId id="265" r:id="rId14"/>
    <p:sldId id="266" r:id="rId15"/>
    <p:sldId id="281" r:id="rId16"/>
    <p:sldId id="284" r:id="rId17"/>
    <p:sldId id="259" r:id="rId18"/>
    <p:sldId id="280" r:id="rId19"/>
    <p:sldId id="282" r:id="rId20"/>
    <p:sldId id="283" r:id="rId21"/>
    <p:sldId id="26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3" autoAdjust="0"/>
  </p:normalViewPr>
  <p:slideViewPr>
    <p:cSldViewPr>
      <p:cViewPr varScale="1">
        <p:scale>
          <a:sx n="97" d="100"/>
          <a:sy n="97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BC54-15F2-46E5-98EC-90E0EF07686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12FF2-26EA-4A42-8382-AD0C8F18D7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87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85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/>
              <a:t> </a:t>
            </a:r>
            <a:r>
              <a:rPr lang="zh-CN" altLang="en-US" sz="1200" b="1" dirty="0" smtClean="0">
                <a:solidFill>
                  <a:srgbClr val="0000FF"/>
                </a:solidFill>
              </a:rPr>
              <a:t>申</a:t>
            </a:r>
            <a:r>
              <a:rPr lang="en-US" altLang="zh-CN" sz="1200" b="1" dirty="0" smtClean="0">
                <a:solidFill>
                  <a:srgbClr val="0000FF"/>
                </a:solidFill>
              </a:rPr>
              <a:t>6:4-6  </a:t>
            </a:r>
            <a:r>
              <a:rPr lang="zh-TW" altLang="en-US" sz="1200" b="1" u="sng" dirty="0" smtClean="0">
                <a:solidFill>
                  <a:srgbClr val="0000FF"/>
                </a:solidFill>
              </a:rPr>
              <a:t>以色列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啊，你要聽！耶和華－我們上帝是獨一的主。你要盡心、盡性、盡力愛耶和華－你的上帝。我今日所吩咐你的話都要記在心上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也要殷勤教訓你的兒女。無論你坐在家裏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行在路上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躺下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起來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都要談論。也要繫在手上為記號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,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戴在額上為經文</a:t>
            </a:r>
            <a:r>
              <a:rPr lang="en-AU" altLang="zh-TW" sz="1200" b="1" dirty="0" smtClean="0">
                <a:solidFill>
                  <a:srgbClr val="0000FF"/>
                </a:solidFill>
              </a:rPr>
              <a:t>;</a:t>
            </a:r>
            <a:r>
              <a:rPr lang="zh-TW" altLang="en-US" sz="1200" b="1" dirty="0" smtClean="0">
                <a:solidFill>
                  <a:srgbClr val="0000FF"/>
                </a:solidFill>
              </a:rPr>
              <a:t>又要寫在你房屋的門框上並你的城門上。」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465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以色列民把嗎那當作悲慘的味道的食物。創世記蛇是令人死亡的記號。以色列民必須注視令他們覺得悲慘的蛇的銅像，順服上帝拯救的方法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仰望上帝拯救的恩典。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新約中耶穌被釘死在十字架，罪人必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須認識自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己的罪原應接受審判而死，注視這個悲慘的結局。可是上帝的恩典，是讓世人仰望被釘，被舉起在十字架的耶穌，一切信耶穌是基督（彌賽亞），是救主，復活的主，的人就必得救！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74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上週講道主題是“築壇獻祭”，從創世記</a:t>
            </a:r>
            <a:r>
              <a:rPr lang="en-US" altLang="zh-CN" dirty="0" smtClean="0"/>
              <a:t>12</a:t>
            </a:r>
            <a:r>
              <a:rPr lang="zh-CN" altLang="en-US" dirty="0" smtClean="0"/>
              <a:t>章看亞伯蘭公元前</a:t>
            </a:r>
            <a:r>
              <a:rPr lang="en-US" altLang="zh-CN" dirty="0" smtClean="0"/>
              <a:t>2091</a:t>
            </a:r>
            <a:r>
              <a:rPr lang="zh-CN" altLang="en-US" dirty="0" smtClean="0"/>
              <a:t>年在示劍為向他顯現並與他立約的上帝築壇獻祭。上帝與亞伯蘭立約，上帝和亞伯蘭雙方都守約，今天所有基督徒都在享受這個約所帶來的祝福，也就是信心後裔信靠信實的上帝所帶來的祝福。因為信心的後裔</a:t>
            </a:r>
            <a:r>
              <a:rPr lang="en-US" altLang="zh-CN" dirty="0" smtClean="0"/>
              <a:t>/</a:t>
            </a:r>
            <a:r>
              <a:rPr lang="zh-CN" altLang="en-US" dirty="0" smtClean="0"/>
              <a:t>種子，在耶穌身上應驗，耶穌也把生命的種子，賜給一切信耶穌是救主的人。</a:t>
            </a:r>
            <a:endParaRPr lang="en-AU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3D322-29AB-4458-89CD-58E88E334979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表達他與聖潔的上帝交往，他也必須聖潔，因此有得罪神的地方就用燔祭表達贖罪潔淨。他與施慈愛的上帝交往，領受許多的祝福，他用平安祭來表達他的感恩。亞伯蘭珍惜與神交往的美好關系，經常藉著築壇獻祭向上帝悔改和感恩，就不會忘恩負義恩，就能維持美好關係。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b="0" dirty="0" smtClean="0">
                <a:solidFill>
                  <a:srgbClr val="0000FF"/>
                </a:solidFill>
                <a:cs typeface="新細明體"/>
              </a:rPr>
              <a:t>公元前</a:t>
            </a:r>
            <a:r>
              <a:rPr lang="en-US" altLang="zh-CN" sz="1200" b="0" dirty="0" smtClean="0">
                <a:solidFill>
                  <a:srgbClr val="0000FF"/>
                </a:solidFill>
                <a:cs typeface="新細明體"/>
              </a:rPr>
              <a:t>2091</a:t>
            </a:r>
            <a:r>
              <a:rPr lang="zh-CN" altLang="en-US" sz="1200" b="0" dirty="0" smtClean="0">
                <a:cs typeface="新細明體"/>
              </a:rPr>
              <a:t>上帝與亞伯蘭立約且守約施慈愛</a:t>
            </a:r>
            <a:r>
              <a:rPr lang="en-US" altLang="zh-CN" sz="1200" b="0" dirty="0" smtClean="0">
                <a:cs typeface="新細明體"/>
              </a:rPr>
              <a:t>,</a:t>
            </a:r>
            <a:r>
              <a:rPr lang="zh-CN" altLang="en-US" sz="1200" b="0" dirty="0" smtClean="0">
                <a:cs typeface="新細明體"/>
              </a:rPr>
              <a:t>不只看顧他</a:t>
            </a:r>
            <a:r>
              <a:rPr lang="en-US" altLang="zh-CN" sz="1200" b="0" dirty="0" smtClean="0">
                <a:cs typeface="新細明體"/>
              </a:rPr>
              <a:t>,</a:t>
            </a:r>
            <a:r>
              <a:rPr lang="zh-CN" altLang="en-US" sz="1200" b="0" dirty="0" smtClean="0">
                <a:cs typeface="新細明體"/>
              </a:rPr>
              <a:t>也看顧他的後裔。</a:t>
            </a:r>
            <a:endParaRPr lang="en-US" altLang="zh-CN" sz="1200" b="0" dirty="0" smtClean="0"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b="0" dirty="0" smtClean="0">
                <a:cs typeface="新細明體"/>
              </a:rPr>
              <a:t>公元前</a:t>
            </a:r>
            <a:r>
              <a:rPr lang="en-US" altLang="zh-CN" sz="1200" b="0" dirty="0" smtClean="0">
                <a:cs typeface="新細明體"/>
              </a:rPr>
              <a:t>1446</a:t>
            </a:r>
            <a:r>
              <a:rPr lang="zh-CN" altLang="en-US" sz="1200" b="0" dirty="0" smtClean="0">
                <a:cs typeface="新細明體"/>
              </a:rPr>
              <a:t>上帝呼召摩西帶領以色列人離開埃及為奴之地。這事件預表</a:t>
            </a:r>
            <a:r>
              <a:rPr lang="zh-CN" altLang="en-US" sz="1200" b="0" dirty="0" smtClean="0">
                <a:latin typeface="SimSun"/>
                <a:ea typeface="SimSun"/>
                <a:cs typeface="新細明體"/>
              </a:rPr>
              <a:t>「</a:t>
            </a:r>
            <a:r>
              <a:rPr lang="zh-CN" altLang="en-US" sz="1200" b="0" dirty="0" smtClean="0">
                <a:cs typeface="新細明體"/>
              </a:rPr>
              <a:t>耶穌要把上帝的子民從罪惡中拯救出來</a:t>
            </a:r>
            <a:r>
              <a:rPr lang="zh-CN" altLang="en-US" sz="1200" b="0" dirty="0" smtClean="0">
                <a:latin typeface="SimSun"/>
                <a:ea typeface="SimSun"/>
                <a:cs typeface="新細明體"/>
              </a:rPr>
              <a:t>」 </a:t>
            </a:r>
            <a:r>
              <a:rPr lang="en-US" altLang="zh-CN" sz="1200" b="0" dirty="0" smtClean="0">
                <a:cs typeface="新細明體"/>
              </a:rPr>
              <a:t>(</a:t>
            </a:r>
            <a:r>
              <a:rPr lang="zh-CN" altLang="en-US" sz="1200" b="0" dirty="0" smtClean="0">
                <a:cs typeface="新細明體"/>
              </a:rPr>
              <a:t>馬太福音</a:t>
            </a:r>
            <a:r>
              <a:rPr lang="en-US" altLang="zh-CN" sz="1200" b="0" dirty="0" smtClean="0">
                <a:cs typeface="新細明體"/>
              </a:rPr>
              <a:t>1:21)</a:t>
            </a:r>
            <a:r>
              <a:rPr lang="zh-CN" altLang="en-US" sz="1200" b="0" dirty="0" smtClean="0">
                <a:cs typeface="新細明體"/>
              </a:rPr>
              <a:t>，耶穌是完美的贖罪祭。</a:t>
            </a:r>
            <a:endParaRPr lang="en-US" altLang="zh-CN" sz="1200" b="0" dirty="0" smtClean="0">
              <a:cs typeface="新細明體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既然築壇獻祭是提醒立約雙方如何交往，並且維持美好的關係，今天我們要一起學習我們手中的“聖約”，也就是“新舊約全書“怎麼來的？可靠嗎？上帝有什麼應許？我們有什麼責任維持美好的關係？</a:t>
            </a:r>
            <a:endParaRPr lang="en-AU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b="0" dirty="0" smtClean="0">
              <a:cs typeface="新細明體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36AB3-88C6-4024-A0F7-9AE51E8014E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11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1" dirty="0" smtClean="0"/>
              <a:t>40</a:t>
            </a:r>
            <a:r>
              <a:rPr lang="zh-TW" altLang="en-US" dirty="0" smtClean="0"/>
              <a:t> 對</a:t>
            </a:r>
            <a:r>
              <a:rPr lang="zh-TW" altLang="en-US" u="sng" dirty="0" smtClean="0"/>
              <a:t>亞倫</a:t>
            </a:r>
            <a:r>
              <a:rPr lang="zh-TW" altLang="en-US" dirty="0" smtClean="0"/>
              <a:t>說：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你且為我們造些神像，在我們前面引路；因為領我們出</a:t>
            </a:r>
            <a:r>
              <a:rPr lang="zh-TW" altLang="en-US" u="sng" dirty="0" smtClean="0"/>
              <a:t>埃及</a:t>
            </a:r>
            <a:r>
              <a:rPr lang="zh-TW" altLang="en-US" dirty="0" smtClean="0"/>
              <a:t>地的那個</a:t>
            </a:r>
            <a:r>
              <a:rPr lang="zh-TW" altLang="en-US" u="sng" dirty="0" smtClean="0"/>
              <a:t>摩西</a:t>
            </a:r>
            <a:r>
              <a:rPr lang="zh-TW" altLang="en-US" dirty="0" smtClean="0"/>
              <a:t>，我們不知道他遭了甚麼事。</a:t>
            </a:r>
            <a:r>
              <a:rPr lang="en-US" altLang="zh-TW" dirty="0" smtClean="0"/>
              <a:t>』</a:t>
            </a:r>
            <a:r>
              <a:rPr lang="zh-TW" altLang="en-US" dirty="0" smtClean="0"/>
              <a:t> </a:t>
            </a:r>
            <a:r>
              <a:rPr lang="en-US" altLang="zh-TW" b="1" i="1" dirty="0" smtClean="0"/>
              <a:t>41</a:t>
            </a:r>
            <a:r>
              <a:rPr lang="zh-TW" altLang="en-US" dirty="0" smtClean="0"/>
              <a:t> 那時，他們造了一個牛犢，又拿祭物獻給那像，歡喜自己手中的工作。 </a:t>
            </a:r>
            <a:r>
              <a:rPr lang="en-US" altLang="zh-TW" b="1" i="1" dirty="0" smtClean="0"/>
              <a:t>42</a:t>
            </a:r>
            <a:r>
              <a:rPr lang="zh-TW" altLang="en-US" dirty="0" smtClean="0"/>
              <a:t> 上帝就轉臉不顧，任憑他們事奉天上的日月星辰</a:t>
            </a:r>
            <a:r>
              <a:rPr lang="en-AU" altLang="zh-TW" dirty="0" smtClean="0"/>
              <a:t>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這是公元三十多年司提反殉道前的宣言。他引述出埃及記第三章以色列人祖宗領受聖約，卻不肯聽從，反而棄絕，歸向埃及</a:t>
            </a:r>
            <a:r>
              <a:rPr lang="en-US" altLang="zh-CN" dirty="0" smtClean="0"/>
              <a:t>-</a:t>
            </a:r>
            <a:r>
              <a:rPr lang="zh-CN" altLang="en-US" dirty="0" smtClean="0"/>
              <a:t>罪惡與崇拜偶像假神之地，當罪惡的奴隸。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聖經預言的彌賽亞耶穌來了，以色列人不悔改歸信，反而釘死耶穌，司提反傳耶穌是彌賽亞基督，是救主，來尋找世人與神和好，司提反也被以色列人用石頭打死。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人的罪性在於順從情慾，而不肯聽從上帝的話，反而棄絕，背叛上帝，甚至逼迫殺害聽從上帝聖言的人。司提反殉道說明以色列興亡史，多半是以色列民族國家背叛上帝的歷史。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21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第一世紀已經有古老教堂建立在焚燒荊棘的後面，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到了公元</a:t>
            </a:r>
            <a:r>
              <a:rPr lang="en-US" altLang="zh-CN" sz="1200" b="1" dirty="0" smtClean="0"/>
              <a:t>330</a:t>
            </a:r>
            <a:r>
              <a:rPr lang="zh-CN" altLang="en-US" sz="1200" b="1" dirty="0" smtClean="0"/>
              <a:t>羅馬康士坦丁皇帝母親建立更大的‘焚燒荊棘教堂’。</a:t>
            </a:r>
            <a:endParaRPr lang="en-AU" sz="1200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328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舊約記載上帝在西奈山向摩西和以利亞顯現。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凱瑟琳修道院是世界最古老的修道院，從未被戰爭破壞。雖然在埃及，卻屬於希臘。</a:t>
            </a:r>
            <a:endParaRPr lang="en-US" altLang="zh-CN" dirty="0" smtClean="0"/>
          </a:p>
          <a:p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康士坦丁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312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年戰勝皇家禁衛隊將軍的軍隊，成為羅馬皇帝。次年下詔禁止迫害基督徒。他的媽媽</a:t>
            </a:r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Helen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是基督徒，</a:t>
            </a:r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西奈山修道院的修士們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327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年請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Helen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撥款在上帝向摩西顯現的地方建教堂。</a:t>
            </a:r>
            <a:r>
              <a:rPr lang="en-A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chapel is sometimes referred to as the Chapel of Saint Helen, and is dated to the year AD 330.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新舊約聖經最完整的希臘文手抄本就是在這修道院完成的。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47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19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不過以色列民族不是一無是處。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12FF2-26EA-4A42-8382-AD0C8F18D71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23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9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72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7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7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5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47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13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5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4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0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54F-CA06-42EB-BE94-30EED59C9B59}" type="datetimeFigureOut">
              <a:rPr lang="en-AU" smtClean="0"/>
              <a:t>25/10/2015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A7A5A-6C5B-4408-89EF-5D00924E3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1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5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00FF"/>
                </a:solidFill>
              </a:rPr>
              <a:t>盟約之旅（</a:t>
            </a:r>
            <a:r>
              <a:rPr lang="en-AU" sz="6000" b="1" dirty="0">
                <a:solidFill>
                  <a:srgbClr val="0000FF"/>
                </a:solidFill>
              </a:rPr>
              <a:t>2</a:t>
            </a:r>
            <a:r>
              <a:rPr lang="zh-TW" altLang="en-US" sz="6000" b="1" dirty="0">
                <a:solidFill>
                  <a:srgbClr val="0000FF"/>
                </a:solidFill>
              </a:rPr>
              <a:t>）：聖約</a:t>
            </a:r>
            <a:endParaRPr lang="en-AU" sz="6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6400800" cy="1752600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chemeClr val="tx1"/>
                </a:solidFill>
              </a:rPr>
              <a:t>徒 </a:t>
            </a:r>
            <a:r>
              <a:rPr lang="en-AU" sz="4800" b="1" dirty="0" smtClean="0">
                <a:solidFill>
                  <a:schemeClr val="tx1"/>
                </a:solidFill>
              </a:rPr>
              <a:t>7:30-39</a:t>
            </a:r>
          </a:p>
          <a:p>
            <a:r>
              <a:rPr lang="zh-TW" altLang="en-US" sz="4800" b="1" dirty="0">
                <a:solidFill>
                  <a:schemeClr val="tx1"/>
                </a:solidFill>
              </a:rPr>
              <a:t>約翰福音</a:t>
            </a:r>
            <a:r>
              <a:rPr lang="en-AU" sz="4800" b="1" dirty="0">
                <a:solidFill>
                  <a:schemeClr val="tx1"/>
                </a:solidFill>
              </a:rPr>
              <a:t>3:14-15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3048000"/>
            <a:ext cx="6773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inaimonastery.com/en/photos/big/sina_t023_f0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列</a:t>
            </a:r>
            <a:r>
              <a:rPr lang="zh-CN" altLang="en-US" sz="4000" b="1" dirty="0"/>
              <a:t>王記</a:t>
            </a:r>
            <a:r>
              <a:rPr lang="zh-CN" altLang="en-US" sz="4000" b="1" dirty="0" smtClean="0"/>
              <a:t>上</a:t>
            </a:r>
            <a:r>
              <a:rPr lang="en-US" altLang="zh-CN" sz="4000" b="1" dirty="0" smtClean="0"/>
              <a:t>19:9-18</a:t>
            </a:r>
          </a:p>
          <a:p>
            <a:r>
              <a:rPr lang="zh-CN" altLang="en-US" sz="4000" b="1" dirty="0"/>
              <a:t>他在那</a:t>
            </a:r>
            <a:r>
              <a:rPr lang="zh-CN" altLang="en-US" sz="4000" b="1" dirty="0" smtClean="0"/>
              <a:t>裏進了一個洞</a:t>
            </a:r>
            <a:r>
              <a:rPr lang="en-US" altLang="zh-CN" sz="4000" b="1" dirty="0" smtClean="0"/>
              <a:t>-----</a:t>
            </a:r>
          </a:p>
          <a:p>
            <a:r>
              <a:rPr lang="zh-CN" altLang="en-US" sz="4000" b="1" dirty="0">
                <a:solidFill>
                  <a:srgbClr val="0000FF"/>
                </a:solidFill>
              </a:rPr>
              <a:t>公元前</a:t>
            </a:r>
            <a:r>
              <a:rPr lang="en-AU" altLang="zh-TW" sz="4000" b="1" dirty="0">
                <a:solidFill>
                  <a:srgbClr val="0000FF"/>
                </a:solidFill>
              </a:rPr>
              <a:t>1446</a:t>
            </a:r>
            <a:endParaRPr lang="en-AU" sz="4000" dirty="0">
              <a:solidFill>
                <a:srgbClr val="0000FF"/>
              </a:solidFill>
            </a:endParaRPr>
          </a:p>
          <a:p>
            <a:r>
              <a:rPr lang="en-US" altLang="zh-CN" sz="4000" b="1" dirty="0" smtClean="0"/>
              <a:t>--</a:t>
            </a:r>
            <a:endParaRPr lang="en-AU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7392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以利亞山洞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4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羅</a:t>
            </a:r>
            <a:r>
              <a:rPr lang="en-AU" sz="4000" b="1" dirty="0">
                <a:solidFill>
                  <a:srgbClr val="0000FF"/>
                </a:solidFill>
              </a:rPr>
              <a:t>3</a:t>
            </a:r>
            <a:r>
              <a:rPr lang="en-US" sz="4000" b="1" dirty="0">
                <a:solidFill>
                  <a:srgbClr val="0000FF"/>
                </a:solidFill>
              </a:rPr>
              <a:t>:</a:t>
            </a:r>
            <a:r>
              <a:rPr lang="en-AU" sz="4000" b="1" dirty="0">
                <a:solidFill>
                  <a:srgbClr val="0000FF"/>
                </a:solidFill>
              </a:rPr>
              <a:t>2-4 </a:t>
            </a:r>
            <a:r>
              <a:rPr lang="zh-TW" altLang="en-US" sz="4000" b="1" dirty="0" smtClean="0"/>
              <a:t>這</a:t>
            </a:r>
            <a:r>
              <a:rPr lang="zh-TW" altLang="en-US" sz="4000" b="1" dirty="0"/>
              <a:t>樣說來，</a:t>
            </a:r>
            <a:r>
              <a:rPr lang="zh-TW" altLang="en-US" sz="4000" b="1" u="sng" dirty="0"/>
              <a:t>猶太</a:t>
            </a:r>
            <a:r>
              <a:rPr lang="zh-TW" altLang="en-US" sz="4000" b="1" dirty="0"/>
              <a:t>人有甚麼長處？割禮有甚麼益處呢？凡事大有好處：第一是上帝的</a:t>
            </a:r>
            <a:r>
              <a:rPr lang="zh-TW" altLang="en-US" sz="4000" b="1" dirty="0">
                <a:solidFill>
                  <a:srgbClr val="FF0000"/>
                </a:solidFill>
              </a:rPr>
              <a:t>聖言</a:t>
            </a:r>
            <a:r>
              <a:rPr lang="zh-TW" altLang="en-US" sz="4000" b="1" dirty="0"/>
              <a:t>交託他們。即便有不信的，這有何妨呢？難道他們的不信就廢掉上帝的信嗎？斷乎不能！不如說，上帝是真實的，人都是虛謊的。</a:t>
            </a:r>
            <a:endParaRPr lang="en-AU" altLang="zh-TW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3703303"/>
            <a:ext cx="5562600" cy="3128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4419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抄寫聖經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r>
              <a:rPr lang="zh-CN" altLang="en-US" sz="4000" b="1" dirty="0">
                <a:solidFill>
                  <a:srgbClr val="0000FF"/>
                </a:solidFill>
              </a:rPr>
              <a:t>保存聖經</a:t>
            </a:r>
            <a:endParaRPr lang="en-A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7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7899" y="3348295"/>
            <a:ext cx="4470397" cy="2514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419" y="3392035"/>
            <a:ext cx="4524264" cy="2544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 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教導聖經給兒女：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今日所吩咐你的話都要記在心</a:t>
            </a:r>
            <a:r>
              <a:rPr lang="zh-TW" altLang="en-US" sz="4000" b="1" dirty="0" smtClean="0"/>
              <a:t>上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也</a:t>
            </a:r>
            <a:r>
              <a:rPr lang="zh-TW" altLang="en-US" sz="4000" b="1" dirty="0"/>
              <a:t>要殷勤教訓你的兒女。無論你坐在家</a:t>
            </a:r>
            <a:r>
              <a:rPr lang="zh-TW" altLang="en-US" sz="4000" b="1" dirty="0" smtClean="0"/>
              <a:t>裏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行</a:t>
            </a:r>
            <a:r>
              <a:rPr lang="zh-TW" altLang="en-US" sz="4000" b="1" dirty="0"/>
              <a:t>在路</a:t>
            </a:r>
            <a:r>
              <a:rPr lang="zh-TW" altLang="en-US" sz="4000" b="1" dirty="0" smtClean="0"/>
              <a:t>上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躺下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起來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都</a:t>
            </a:r>
            <a:r>
              <a:rPr lang="zh-TW" altLang="en-US" sz="4000" b="1" dirty="0"/>
              <a:t>要談論</a:t>
            </a:r>
            <a:r>
              <a:rPr lang="zh-TW" altLang="en-US" sz="4000" b="1" dirty="0" smtClean="0"/>
              <a:t>。也</a:t>
            </a:r>
            <a:r>
              <a:rPr lang="zh-TW" altLang="en-US" sz="4000" b="1" dirty="0"/>
              <a:t>要繫在手上為記</a:t>
            </a:r>
            <a:r>
              <a:rPr lang="zh-TW" altLang="en-US" sz="4000" b="1" dirty="0" smtClean="0"/>
              <a:t>號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戴</a:t>
            </a:r>
            <a:r>
              <a:rPr lang="zh-TW" altLang="en-US" sz="4000" b="1" dirty="0"/>
              <a:t>在額上為經</a:t>
            </a:r>
            <a:r>
              <a:rPr lang="zh-TW" altLang="en-US" sz="4000" b="1" dirty="0" smtClean="0"/>
              <a:t>文</a:t>
            </a:r>
            <a:r>
              <a:rPr lang="en-AU" altLang="zh-TW" sz="4000" b="1" dirty="0" smtClean="0"/>
              <a:t>;</a:t>
            </a:r>
            <a:r>
              <a:rPr lang="zh-TW" altLang="en-US" sz="4000" b="1" dirty="0" smtClean="0"/>
              <a:t>又</a:t>
            </a:r>
            <a:r>
              <a:rPr lang="zh-TW" altLang="en-US" sz="4000" b="1" dirty="0"/>
              <a:t>要寫在你房屋的門框</a:t>
            </a:r>
            <a:r>
              <a:rPr lang="zh-TW" altLang="en-US" sz="4000" b="1" dirty="0" smtClean="0"/>
              <a:t>上並</a:t>
            </a:r>
            <a:r>
              <a:rPr lang="zh-TW" altLang="en-US" sz="4000" b="1" dirty="0"/>
              <a:t>你的城門上</a:t>
            </a:r>
            <a:r>
              <a:rPr lang="zh-TW" altLang="en-US" sz="4000" b="1" dirty="0" smtClean="0"/>
              <a:t>。</a:t>
            </a:r>
            <a:endParaRPr lang="en-AU" altLang="zh-TW" sz="4000" b="1" dirty="0" smtClean="0"/>
          </a:p>
          <a:p>
            <a:r>
              <a:rPr lang="zh-CN" altLang="en-US" sz="3200" b="1" dirty="0" smtClean="0">
                <a:solidFill>
                  <a:srgbClr val="0000FF"/>
                </a:solidFill>
              </a:rPr>
              <a:t>                        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                       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公</a:t>
            </a:r>
            <a:r>
              <a:rPr lang="zh-CN" altLang="en-US" sz="4000" b="1" dirty="0">
                <a:solidFill>
                  <a:srgbClr val="0000FF"/>
                </a:solidFill>
              </a:rPr>
              <a:t>元前</a:t>
            </a:r>
            <a:r>
              <a:rPr lang="en-AU" altLang="zh-CN" sz="4000" b="1" dirty="0" smtClean="0">
                <a:solidFill>
                  <a:srgbClr val="0000FF"/>
                </a:solidFill>
              </a:rPr>
              <a:t>1406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  申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6:7-9</a:t>
            </a:r>
            <a:r>
              <a:rPr lang="zh-TW" altLang="en-US" sz="3200" b="1" dirty="0">
                <a:solidFill>
                  <a:srgbClr val="0000FF"/>
                </a:solidFill>
              </a:rPr>
              <a:t> </a:t>
            </a:r>
            <a:endParaRPr lang="en-A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舊</a:t>
            </a:r>
            <a:r>
              <a:rPr lang="zh-CN" altLang="en-US" sz="4000" b="1" dirty="0" smtClean="0"/>
              <a:t>約：</a:t>
            </a:r>
            <a:endParaRPr lang="en-US" altLang="zh-CN" sz="4000" b="1" dirty="0" smtClean="0"/>
          </a:p>
          <a:p>
            <a:r>
              <a:rPr lang="zh-CN" altLang="en-US" sz="4000" b="1" dirty="0"/>
              <a:t>馬索</a:t>
            </a:r>
            <a:r>
              <a:rPr lang="zh-CN" altLang="en-US" sz="4000" b="1" dirty="0" smtClean="0"/>
              <a:t>拉抄</a:t>
            </a:r>
            <a:r>
              <a:rPr lang="zh-CN" altLang="en-US" sz="4000" b="1" dirty="0" smtClean="0"/>
              <a:t>本：主前</a:t>
            </a:r>
            <a:r>
              <a:rPr lang="en-US" altLang="zh-CN" sz="4000" b="1" dirty="0" smtClean="0"/>
              <a:t>1008</a:t>
            </a:r>
            <a:r>
              <a:rPr lang="zh-CN" altLang="en-US" sz="4000" b="1" dirty="0" smtClean="0"/>
              <a:t>提比里亞</a:t>
            </a:r>
            <a:endParaRPr lang="en-US" altLang="zh-CN" sz="4000" b="1" dirty="0" smtClean="0"/>
          </a:p>
          <a:p>
            <a:r>
              <a:rPr lang="zh-CN" altLang="en-US" sz="4000" b="1" dirty="0"/>
              <a:t>七十</a:t>
            </a:r>
            <a:r>
              <a:rPr lang="zh-CN" altLang="en-US" sz="4000" b="1" dirty="0" smtClean="0"/>
              <a:t>士譯</a:t>
            </a:r>
            <a:r>
              <a:rPr lang="zh-CN" altLang="en-US" sz="4000" b="1" dirty="0" smtClean="0"/>
              <a:t>本：主前</a:t>
            </a:r>
            <a:r>
              <a:rPr lang="en-US" altLang="zh-CN" sz="4000" b="1" dirty="0" smtClean="0"/>
              <a:t>150</a:t>
            </a:r>
            <a:r>
              <a:rPr lang="zh-CN" altLang="en-US" sz="4000" b="1" dirty="0" smtClean="0"/>
              <a:t>年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死</a:t>
            </a:r>
            <a:r>
              <a:rPr lang="zh-CN" altLang="en-US" sz="4000" b="1" dirty="0" smtClean="0"/>
              <a:t>海古</a:t>
            </a:r>
            <a:r>
              <a:rPr lang="zh-CN" altLang="en-US" sz="4000" b="1" dirty="0" smtClean="0"/>
              <a:t>卷：     主前</a:t>
            </a:r>
            <a:r>
              <a:rPr lang="en-US" altLang="zh-CN" sz="4000" b="1" dirty="0" smtClean="0"/>
              <a:t>1-3</a:t>
            </a:r>
            <a:r>
              <a:rPr lang="zh-CN" altLang="en-US" sz="4000" b="1" dirty="0" smtClean="0"/>
              <a:t>世紀</a:t>
            </a:r>
            <a:endParaRPr lang="en-US" altLang="zh-CN" sz="4000" b="1" dirty="0" smtClean="0"/>
          </a:p>
          <a:p>
            <a:endParaRPr lang="en-US" sz="4000" b="1" dirty="0"/>
          </a:p>
          <a:p>
            <a:r>
              <a:rPr lang="zh-CN" altLang="en-US" sz="4000" b="1" dirty="0" smtClean="0"/>
              <a:t>新約：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浦草紙抄</a:t>
            </a:r>
            <a:r>
              <a:rPr lang="zh-CN" altLang="en-US" sz="4000" b="1" dirty="0" smtClean="0"/>
              <a:t>本：第</a:t>
            </a:r>
            <a:r>
              <a:rPr lang="en-US" altLang="zh-CN" sz="4000" b="1" dirty="0" smtClean="0"/>
              <a:t>2</a:t>
            </a:r>
            <a:r>
              <a:rPr lang="zh-CN" altLang="en-US" sz="4000" b="1" smtClean="0"/>
              <a:t>世紀起</a:t>
            </a:r>
            <a:endParaRPr lang="en-US" altLang="zh-CN" sz="4000" b="1" dirty="0" smtClean="0"/>
          </a:p>
          <a:p>
            <a:r>
              <a:rPr lang="zh-CN" altLang="en-US" sz="4000" b="1" dirty="0"/>
              <a:t>西奈</a:t>
            </a:r>
            <a:r>
              <a:rPr lang="zh-CN" altLang="en-US" sz="4000" b="1" dirty="0" smtClean="0"/>
              <a:t>山抄</a:t>
            </a:r>
            <a:r>
              <a:rPr lang="zh-CN" altLang="en-US" sz="4000" b="1" dirty="0" smtClean="0"/>
              <a:t>本：第四世紀</a:t>
            </a:r>
            <a:endParaRPr lang="en-US" altLang="zh-CN" sz="4000" b="1" dirty="0" smtClean="0"/>
          </a:p>
          <a:p>
            <a:r>
              <a:rPr lang="zh-CN" altLang="en-US" sz="4000" b="1" dirty="0"/>
              <a:t>梵蒂</a:t>
            </a:r>
            <a:r>
              <a:rPr lang="zh-CN" altLang="en-US" sz="4000" b="1" dirty="0" smtClean="0"/>
              <a:t>岡抄本</a:t>
            </a:r>
            <a:endParaRPr lang="en-US" altLang="zh-CN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93027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436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</a:rPr>
              <a:t>民數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20:</a:t>
            </a:r>
            <a:r>
              <a:rPr lang="en-US" altLang="zh-TW" sz="3600" b="1" i="1" dirty="0" smtClean="0">
                <a:solidFill>
                  <a:srgbClr val="0000FF"/>
                </a:solidFill>
              </a:rPr>
              <a:t>3</a:t>
            </a:r>
            <a:r>
              <a:rPr lang="en-US" altLang="zh-CN" sz="3600" b="1" i="1" dirty="0" smtClean="0">
                <a:solidFill>
                  <a:srgbClr val="0000FF"/>
                </a:solidFill>
              </a:rPr>
              <a:t>-8</a:t>
            </a:r>
            <a:r>
              <a:rPr lang="zh-TW" altLang="en-US" sz="3200" b="1" dirty="0"/>
              <a:t> </a:t>
            </a:r>
            <a:endParaRPr lang="en-US" altLang="zh-TW" sz="3200" b="1" dirty="0" smtClean="0"/>
          </a:p>
          <a:p>
            <a:r>
              <a:rPr lang="zh-TW" altLang="en-US" sz="4000" b="1" dirty="0" smtClean="0"/>
              <a:t>百</a:t>
            </a:r>
            <a:r>
              <a:rPr lang="zh-TW" altLang="en-US" sz="4000" b="1" dirty="0"/>
              <a:t>姓向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爭鬧</a:t>
            </a:r>
            <a:r>
              <a:rPr lang="zh-TW" altLang="en-US" sz="4000" b="1" dirty="0" smtClean="0"/>
              <a:t>說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/>
              <a:t>「</a:t>
            </a:r>
            <a:r>
              <a:rPr lang="zh-TW" altLang="en-US" sz="4000" b="1" dirty="0"/>
              <a:t>我們的弟兄曾死在耶和華面</a:t>
            </a:r>
            <a:r>
              <a:rPr lang="zh-TW" altLang="en-US" sz="4000" b="1" dirty="0" smtClean="0"/>
              <a:t>前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們恨不得與他們同死</a:t>
            </a:r>
            <a:r>
              <a:rPr lang="zh-TW" altLang="en-US" sz="2800" b="1" dirty="0" smtClean="0"/>
              <a:t>。</a:t>
            </a:r>
            <a:r>
              <a:rPr lang="zh-TW" altLang="en-US" sz="4000" b="1" dirty="0" smtClean="0"/>
              <a:t>你</a:t>
            </a:r>
            <a:r>
              <a:rPr lang="zh-TW" altLang="en-US" sz="4000" b="1" dirty="0"/>
              <a:t>們為何把耶和華的會眾領到這曠野、使我們和牲畜都死在這裏呢</a:t>
            </a:r>
            <a:r>
              <a:rPr lang="zh-TW" altLang="en-US" sz="4000" b="1" dirty="0" smtClean="0"/>
              <a:t>？你</a:t>
            </a:r>
            <a:r>
              <a:rPr lang="zh-TW" altLang="en-US" sz="4000" b="1" dirty="0"/>
              <a:t>們為何</a:t>
            </a:r>
            <a:r>
              <a:rPr lang="zh-TW" altLang="en-US" sz="4000" b="1" dirty="0" smtClean="0"/>
              <a:t>逼</a:t>
            </a:r>
            <a:r>
              <a:rPr lang="zh-CN" altLang="en-US" sz="4000" b="1" dirty="0"/>
              <a:t>著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們出</a:t>
            </a:r>
            <a:r>
              <a:rPr lang="zh-TW" altLang="en-US" sz="4000" b="1" u="sng" dirty="0"/>
              <a:t>埃及</a:t>
            </a:r>
            <a:r>
              <a:rPr lang="zh-TW" altLang="en-US" sz="4000" b="1" dirty="0"/>
              <a:t>、領我們到這壞地方呢？這地方不好撒種，也沒有無花果樹、葡萄樹、石榴</a:t>
            </a:r>
            <a:r>
              <a:rPr lang="zh-TW" altLang="en-US" sz="4000" b="1" dirty="0" smtClean="0"/>
              <a:t>樹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又</a:t>
            </a:r>
            <a:r>
              <a:rPr lang="zh-TW" altLang="en-US" sz="4000" b="1" dirty="0"/>
              <a:t>沒有水喝</a:t>
            </a:r>
            <a:r>
              <a:rPr lang="zh-TW" altLang="en-US" sz="2800" b="1" dirty="0" smtClean="0"/>
              <a:t>。」</a:t>
            </a:r>
            <a:r>
              <a:rPr lang="zh-TW" altLang="en-US" sz="4000" b="1" dirty="0"/>
              <a:t> </a:t>
            </a:r>
            <a:r>
              <a:rPr lang="en-US" altLang="zh-TW" sz="4000" b="1" dirty="0" smtClean="0"/>
              <a:t>--</a:t>
            </a:r>
            <a:r>
              <a:rPr lang="zh-TW" altLang="en-US" sz="4000" b="1" dirty="0"/>
              <a:t> </a:t>
            </a:r>
            <a:r>
              <a:rPr lang="zh-TW" altLang="en-US" sz="4000" b="1" dirty="0" smtClean="0"/>
              <a:t>耶</a:t>
            </a:r>
            <a:r>
              <a:rPr lang="zh-TW" altLang="en-US" sz="4000" b="1" dirty="0"/>
              <a:t>和華曉諭</a:t>
            </a:r>
            <a:r>
              <a:rPr lang="zh-TW" altLang="en-US" sz="4000" b="1" u="sng" dirty="0"/>
              <a:t>摩西</a:t>
            </a:r>
            <a:r>
              <a:rPr lang="zh-TW" altLang="en-US" sz="4000" b="1" dirty="0" smtClean="0"/>
              <a:t>說</a:t>
            </a:r>
            <a:r>
              <a:rPr lang="en-US" altLang="zh-TW" sz="4000" b="1" dirty="0" smtClean="0"/>
              <a:t>:</a:t>
            </a:r>
            <a:r>
              <a:rPr lang="zh-TW" altLang="en-US" sz="4000" b="1" dirty="0" smtClean="0"/>
              <a:t>「</a:t>
            </a:r>
            <a:r>
              <a:rPr lang="zh-TW" altLang="en-US" sz="4000" b="1" dirty="0"/>
              <a:t>你</a:t>
            </a:r>
            <a:r>
              <a:rPr lang="zh-TW" altLang="en-US" sz="4000" b="1" dirty="0" smtClean="0"/>
              <a:t>拿</a:t>
            </a:r>
            <a:r>
              <a:rPr lang="zh-CN" altLang="en-US" sz="4000" b="1" dirty="0"/>
              <a:t>著</a:t>
            </a:r>
            <a:r>
              <a:rPr lang="zh-TW" altLang="en-US" sz="4000" b="1" dirty="0" smtClean="0"/>
              <a:t>杖去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和</a:t>
            </a:r>
            <a:r>
              <a:rPr lang="zh-TW" altLang="en-US" sz="4000" b="1" dirty="0"/>
              <a:t>你的哥哥</a:t>
            </a:r>
            <a:r>
              <a:rPr lang="zh-TW" altLang="en-US" sz="4000" b="1" u="sng" dirty="0"/>
              <a:t>亞倫</a:t>
            </a:r>
            <a:r>
              <a:rPr lang="zh-TW" altLang="en-US" sz="4000" b="1" dirty="0"/>
              <a:t>招聚會</a:t>
            </a:r>
            <a:r>
              <a:rPr lang="zh-TW" altLang="en-US" sz="4000" b="1" dirty="0" smtClean="0"/>
              <a:t>眾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在</a:t>
            </a:r>
            <a:r>
              <a:rPr lang="zh-TW" altLang="en-US" sz="4000" b="1" dirty="0"/>
              <a:t>他們眼前吩咐磐石發出水</a:t>
            </a:r>
            <a:r>
              <a:rPr lang="zh-TW" altLang="en-US" sz="4000" b="1" dirty="0" smtClean="0"/>
              <a:t>來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水</a:t>
            </a:r>
            <a:r>
              <a:rPr lang="zh-TW" altLang="en-US" sz="4000" b="1" dirty="0"/>
              <a:t>就從磐石流</a:t>
            </a:r>
            <a:r>
              <a:rPr lang="zh-TW" altLang="en-US" sz="4000" b="1" dirty="0" smtClean="0"/>
              <a:t>出</a:t>
            </a:r>
            <a:r>
              <a:rPr lang="en-US" altLang="zh-TW" sz="4000" b="1" dirty="0" smtClean="0"/>
              <a:t>--</a:t>
            </a:r>
            <a:r>
              <a:rPr lang="zh-TW" altLang="en-US" sz="4000" b="1" dirty="0" smtClean="0"/>
              <a:t>」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66183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581" y="-7186"/>
            <a:ext cx="91144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民</a:t>
            </a:r>
            <a:r>
              <a:rPr lang="zh-CN" altLang="en-US" sz="4000" b="1" dirty="0">
                <a:solidFill>
                  <a:srgbClr val="0000FF"/>
                </a:solidFill>
              </a:rPr>
              <a:t>數記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21:4-9   </a:t>
            </a:r>
            <a:r>
              <a:rPr lang="zh-TW" altLang="en-US" sz="4000" b="1" dirty="0" smtClean="0"/>
              <a:t>他們</a:t>
            </a:r>
            <a:r>
              <a:rPr lang="zh-TW" altLang="en-US" sz="4000" b="1" dirty="0"/>
              <a:t>從</a:t>
            </a:r>
            <a:r>
              <a:rPr lang="zh-TW" altLang="en-US" sz="4000" b="1" u="sng" dirty="0"/>
              <a:t>何珥山</a:t>
            </a:r>
            <a:r>
              <a:rPr lang="zh-TW" altLang="en-US" sz="4000" b="1" dirty="0"/>
              <a:t>起</a:t>
            </a:r>
            <a:r>
              <a:rPr lang="zh-TW" altLang="en-US" sz="4000" b="1" dirty="0" smtClean="0"/>
              <a:t>行往</a:t>
            </a:r>
            <a:r>
              <a:rPr lang="zh-TW" altLang="en-US" sz="4000" b="1" u="sng" dirty="0"/>
              <a:t>紅海</a:t>
            </a:r>
            <a:r>
              <a:rPr lang="zh-TW" altLang="en-US" sz="4000" b="1" dirty="0"/>
              <a:t>那條路</a:t>
            </a:r>
            <a:r>
              <a:rPr lang="zh-TW" altLang="en-US" sz="4000" b="1" dirty="0" smtClean="0"/>
              <a:t>走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要</a:t>
            </a:r>
            <a:r>
              <a:rPr lang="zh-TW" altLang="en-US" sz="4000" b="1" dirty="0"/>
              <a:t>繞過</a:t>
            </a:r>
            <a:r>
              <a:rPr lang="zh-TW" altLang="en-US" sz="4000" b="1" u="sng" dirty="0"/>
              <a:t>以東</a:t>
            </a:r>
            <a:r>
              <a:rPr lang="zh-TW" altLang="en-US" sz="4000" b="1" dirty="0"/>
              <a:t>地。百姓因這路難</a:t>
            </a:r>
            <a:r>
              <a:rPr lang="zh-TW" altLang="en-US" sz="4000" b="1" dirty="0" smtClean="0"/>
              <a:t>行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心</a:t>
            </a:r>
            <a:r>
              <a:rPr lang="zh-TW" altLang="en-US" sz="4000" b="1" dirty="0"/>
              <a:t>中甚是煩躁</a:t>
            </a:r>
            <a:r>
              <a:rPr lang="zh-TW" altLang="en-US" sz="4000" b="1" dirty="0" smtClean="0"/>
              <a:t>，就</a:t>
            </a:r>
            <a:r>
              <a:rPr lang="zh-TW" altLang="en-US" sz="4000" b="1" dirty="0"/>
              <a:t>怨讟上帝和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說：「你們為甚麼把我們從</a:t>
            </a:r>
            <a:r>
              <a:rPr lang="zh-TW" altLang="en-US" sz="4000" b="1" u="sng" dirty="0"/>
              <a:t>埃及</a:t>
            </a:r>
            <a:r>
              <a:rPr lang="zh-TW" altLang="en-US" sz="4000" b="1" dirty="0"/>
              <a:t>領出來、使我們死在曠野呢？這裏沒有</a:t>
            </a:r>
            <a:r>
              <a:rPr lang="zh-TW" altLang="en-US" sz="4000" b="1" dirty="0" smtClean="0"/>
              <a:t>糧沒</a:t>
            </a:r>
            <a:r>
              <a:rPr lang="zh-TW" altLang="en-US" sz="4000" b="1" dirty="0"/>
              <a:t>有</a:t>
            </a:r>
            <a:r>
              <a:rPr lang="zh-TW" altLang="en-US" sz="4000" b="1" dirty="0" smtClean="0"/>
              <a:t>水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們的心厭惡這淡薄的食物</a:t>
            </a:r>
            <a:r>
              <a:rPr lang="zh-TW" altLang="en-US" sz="4000" b="1" dirty="0" smtClean="0"/>
              <a:t>。」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於</a:t>
            </a:r>
            <a:r>
              <a:rPr lang="zh-TW" altLang="en-US" sz="4000" b="1" dirty="0"/>
              <a:t>是耶和華使火蛇進入百姓中</a:t>
            </a:r>
            <a:r>
              <a:rPr lang="zh-TW" altLang="en-US" sz="4000" b="1" dirty="0" smtClean="0"/>
              <a:t>間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蛇</a:t>
            </a:r>
            <a:r>
              <a:rPr lang="zh-TW" altLang="en-US" sz="4000" b="1" dirty="0"/>
              <a:t>就咬他們。</a:t>
            </a:r>
            <a:r>
              <a:rPr lang="zh-TW" altLang="en-US" sz="4000" b="1" u="sng" dirty="0"/>
              <a:t>以色列</a:t>
            </a:r>
            <a:r>
              <a:rPr lang="zh-TW" altLang="en-US" sz="4000" b="1" dirty="0"/>
              <a:t>人中死了許多</a:t>
            </a:r>
            <a:r>
              <a:rPr lang="zh-TW" altLang="en-US" sz="4000" b="1" dirty="0" smtClean="0"/>
              <a:t>。百</a:t>
            </a:r>
            <a:r>
              <a:rPr lang="zh-TW" altLang="en-US" sz="4000" b="1" dirty="0"/>
              <a:t>姓到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那</a:t>
            </a:r>
            <a:r>
              <a:rPr lang="zh-TW" altLang="en-US" sz="4000" b="1" dirty="0" smtClean="0"/>
              <a:t>裏說</a:t>
            </a:r>
            <a:r>
              <a:rPr lang="zh-TW" altLang="en-US" sz="4000" b="1" dirty="0"/>
              <a:t>：「我們怨讟耶和華和</a:t>
            </a:r>
            <a:r>
              <a:rPr lang="zh-TW" altLang="en-US" sz="4000" b="1" dirty="0" smtClean="0"/>
              <a:t>你</a:t>
            </a:r>
            <a:r>
              <a:rPr lang="en-US" altLang="zh-TW" sz="4000" b="1" dirty="0" smtClean="0"/>
              <a:t>,</a:t>
            </a:r>
            <a:r>
              <a:rPr lang="zh-TW" altLang="en-US" sz="4000" b="1" dirty="0" smtClean="0"/>
              <a:t>有罪</a:t>
            </a:r>
            <a:endParaRPr lang="en-US" altLang="zh-TW" sz="4000" b="1" dirty="0" smtClean="0"/>
          </a:p>
          <a:p>
            <a:r>
              <a:rPr lang="zh-TW" altLang="en-US" sz="4000" b="1" dirty="0"/>
              <a:t>了。求你禱告耶和華，叫這些蛇離開我們。」於是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為百姓禱告。</a:t>
            </a:r>
            <a:endParaRPr lang="en-AU" sz="4000" b="1" dirty="0"/>
          </a:p>
          <a:p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10839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932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耶</a:t>
            </a:r>
            <a:r>
              <a:rPr lang="zh-TW" altLang="en-US" sz="4000" b="1" dirty="0"/>
              <a:t>和華對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說</a:t>
            </a:r>
            <a:r>
              <a:rPr lang="en-US" altLang="zh-TW" sz="4000" b="1" dirty="0"/>
              <a:t>:</a:t>
            </a:r>
            <a:r>
              <a:rPr lang="zh-TW" altLang="en-US" sz="4000" b="1" dirty="0"/>
              <a:t>「你製造一條火蛇，掛在杆子上；凡被咬的，一望這蛇，就必得活。」 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便製造一條銅蛇，掛在杆子上；凡被蛇咬的，一望這銅蛇就活了。 </a:t>
            </a:r>
            <a:endParaRPr lang="en-US" altLang="zh-TW" sz="4000" b="1" dirty="0"/>
          </a:p>
          <a:p>
            <a:endParaRPr lang="en-US" altLang="zh-CN" sz="400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4400" b="1" dirty="0" smtClean="0">
                <a:solidFill>
                  <a:srgbClr val="0000FF"/>
                </a:solidFill>
              </a:rPr>
              <a:t>給世人的福音</a:t>
            </a:r>
            <a:endParaRPr lang="en-US" altLang="zh-CN" sz="4400" b="1" dirty="0" smtClean="0">
              <a:solidFill>
                <a:srgbClr val="0000FF"/>
              </a:solidFill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</a:rPr>
              <a:t>約</a:t>
            </a:r>
            <a:r>
              <a:rPr lang="zh-CN" altLang="en-US" sz="4000" b="1" dirty="0">
                <a:solidFill>
                  <a:srgbClr val="0000FF"/>
                </a:solidFill>
              </a:rPr>
              <a:t>翰</a:t>
            </a:r>
            <a:r>
              <a:rPr lang="en-US" altLang="zh-CN" sz="4000" b="1" dirty="0">
                <a:solidFill>
                  <a:srgbClr val="0000FF"/>
                </a:solidFill>
              </a:rPr>
              <a:t>3</a:t>
            </a:r>
            <a:r>
              <a:rPr lang="en-AU" altLang="zh-CN" sz="4000" b="1" dirty="0">
                <a:solidFill>
                  <a:srgbClr val="0000FF"/>
                </a:solidFill>
              </a:rPr>
              <a:t>:14-15 </a:t>
            </a:r>
            <a:r>
              <a:rPr lang="zh-TW" altLang="en-US" sz="4000" b="1" dirty="0"/>
              <a:t> </a:t>
            </a:r>
            <a:endParaRPr lang="en-AU" altLang="zh-TW" sz="4000" b="1" dirty="0"/>
          </a:p>
          <a:p>
            <a:r>
              <a:rPr lang="zh-TW" altLang="en-US" sz="4000" b="1" u="sng" dirty="0"/>
              <a:t>摩西</a:t>
            </a:r>
            <a:r>
              <a:rPr lang="zh-TW" altLang="en-US" sz="4000" b="1" dirty="0"/>
              <a:t>在曠野怎樣舉蛇，人子也必照樣被舉起來，叫一切信他的都得永生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72085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832" y="1143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民數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20:10</a:t>
            </a:r>
            <a:r>
              <a:rPr lang="en-US" altLang="zh-CN" sz="4000" b="1" i="1" dirty="0" smtClean="0">
                <a:solidFill>
                  <a:srgbClr val="0000FF"/>
                </a:solidFill>
              </a:rPr>
              <a:t>-12 </a:t>
            </a:r>
            <a:r>
              <a:rPr lang="zh-TW" altLang="en-US" sz="4000" b="1" u="sng" dirty="0" smtClean="0"/>
              <a:t>摩</a:t>
            </a:r>
            <a:r>
              <a:rPr lang="zh-TW" altLang="en-US" sz="4000" b="1" u="sng" dirty="0"/>
              <a:t>西</a:t>
            </a:r>
            <a:r>
              <a:rPr lang="zh-TW" altLang="en-US" sz="4000" b="1" dirty="0"/>
              <a:t>、</a:t>
            </a:r>
            <a:r>
              <a:rPr lang="zh-TW" altLang="en-US" sz="4000" b="1" u="sng" dirty="0"/>
              <a:t>亞倫</a:t>
            </a:r>
            <a:r>
              <a:rPr lang="zh-TW" altLang="en-US" sz="4000" b="1" dirty="0"/>
              <a:t>就招聚會眾到磐石前。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說</a:t>
            </a:r>
            <a:r>
              <a:rPr lang="en-US" altLang="zh-TW" sz="4000" b="1" dirty="0"/>
              <a:t>:</a:t>
            </a:r>
            <a:r>
              <a:rPr lang="zh-TW" altLang="en-US" sz="4000" b="1" dirty="0"/>
              <a:t>「你們這些背叛的人聽我說</a:t>
            </a:r>
            <a:r>
              <a:rPr lang="en-US" altLang="zh-TW" sz="4000" b="1" dirty="0"/>
              <a:t>:</a:t>
            </a:r>
            <a:r>
              <a:rPr lang="zh-TW" altLang="en-US" sz="4000" b="1" dirty="0"/>
              <a:t>我為你們使水從這磐石中流出嗎</a:t>
            </a:r>
            <a:r>
              <a:rPr lang="en-US" altLang="zh-TW" sz="4000" b="1" dirty="0"/>
              <a:t>?</a:t>
            </a:r>
            <a:r>
              <a:rPr lang="zh-TW" altLang="en-US" sz="4000" b="1" dirty="0"/>
              <a:t>」 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舉手用杖擊打磐石兩下</a:t>
            </a:r>
            <a:r>
              <a:rPr lang="en-US" altLang="zh-TW" sz="4000" b="1" dirty="0"/>
              <a:t>,</a:t>
            </a:r>
            <a:r>
              <a:rPr lang="zh-TW" altLang="en-US" sz="4000" b="1" dirty="0"/>
              <a:t>就有許多水流出來</a:t>
            </a:r>
            <a:r>
              <a:rPr lang="en-US" altLang="zh-TW" sz="4000" b="1" dirty="0"/>
              <a:t>,</a:t>
            </a:r>
            <a:r>
              <a:rPr lang="zh-TW" altLang="en-US" sz="4000" b="1" dirty="0"/>
              <a:t>眾和他們的牲畜都喝了。耶和華對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、</a:t>
            </a:r>
            <a:r>
              <a:rPr lang="zh-TW" altLang="en-US" sz="4000" b="1" u="sng" dirty="0"/>
              <a:t>亞倫</a:t>
            </a:r>
            <a:r>
              <a:rPr lang="zh-TW" altLang="en-US" sz="4000" b="1" dirty="0"/>
              <a:t>說</a:t>
            </a:r>
            <a:r>
              <a:rPr lang="en-US" altLang="zh-TW" sz="4000" b="1" dirty="0"/>
              <a:t>:</a:t>
            </a:r>
            <a:r>
              <a:rPr lang="zh-TW" altLang="en-US" sz="4000" b="1" dirty="0"/>
              <a:t>「因為你們不信我</a:t>
            </a:r>
            <a:r>
              <a:rPr lang="en-US" altLang="zh-TW" sz="4000" b="1" dirty="0"/>
              <a:t>,</a:t>
            </a:r>
            <a:r>
              <a:rPr lang="zh-TW" altLang="en-US" sz="4000" b="1" dirty="0"/>
              <a:t>不在</a:t>
            </a:r>
            <a:r>
              <a:rPr lang="zh-TW" altLang="en-US" sz="4000" b="1" u="sng" dirty="0"/>
              <a:t>以色列</a:t>
            </a:r>
            <a:r>
              <a:rPr lang="zh-TW" altLang="en-US" sz="4000" b="1" dirty="0"/>
              <a:t>人眼前尊我為聖</a:t>
            </a:r>
            <a:r>
              <a:rPr lang="en-US" altLang="zh-TW" sz="4000" b="1" dirty="0"/>
              <a:t>,</a:t>
            </a:r>
            <a:r>
              <a:rPr lang="zh-TW" altLang="en-US" sz="4000" b="1" dirty="0"/>
              <a:t>所以你們必不得領這會眾進我所賜給他們的去。」</a:t>
            </a:r>
            <a:endParaRPr lang="en-A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FF"/>
                </a:solidFill>
              </a:rPr>
              <a:t>給服事者的管教</a:t>
            </a:r>
            <a:endParaRPr lang="en-A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4580" y="4303455"/>
            <a:ext cx="906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u="sng" dirty="0">
                <a:solidFill>
                  <a:srgbClr val="FF0000"/>
                </a:solidFill>
                <a:cs typeface="新細明體"/>
              </a:rPr>
              <a:t>亞伯</a:t>
            </a:r>
            <a:r>
              <a:rPr lang="zh-TW" altLang="en-US" sz="4000" b="1" u="sng" dirty="0" smtClean="0">
                <a:solidFill>
                  <a:srgbClr val="FF0000"/>
                </a:solidFill>
                <a:cs typeface="新細明體"/>
              </a:rPr>
              <a:t>蘭</a:t>
            </a:r>
            <a:r>
              <a:rPr lang="zh-TW" altLang="en-US" sz="4000" b="1" dirty="0" smtClean="0">
                <a:cs typeface="新細明體"/>
              </a:rPr>
              <a:t>到</a:t>
            </a:r>
            <a:r>
              <a:rPr lang="zh-TW" altLang="en-US" sz="4000" b="1" dirty="0">
                <a:cs typeface="新細明體"/>
              </a:rPr>
              <a:t>了</a:t>
            </a:r>
            <a:r>
              <a:rPr lang="zh-TW" altLang="en-US" sz="4000" b="1" u="sng" dirty="0">
                <a:solidFill>
                  <a:srgbClr val="FF0000"/>
                </a:solidFill>
                <a:cs typeface="新細明體"/>
              </a:rPr>
              <a:t>示</a:t>
            </a:r>
            <a:r>
              <a:rPr lang="zh-TW" altLang="en-US" sz="4000" b="1" u="sng" dirty="0" smtClean="0">
                <a:solidFill>
                  <a:srgbClr val="FF0000"/>
                </a:solidFill>
                <a:cs typeface="新細明體"/>
              </a:rPr>
              <a:t>劍</a:t>
            </a:r>
            <a:r>
              <a:rPr lang="en-US" altLang="zh-CN" sz="4000" b="1" dirty="0" smtClean="0">
                <a:cs typeface="新細明體"/>
              </a:rPr>
              <a:t>-----</a:t>
            </a:r>
            <a:r>
              <a:rPr lang="zh-TW" altLang="en-US" sz="4000" b="1" dirty="0" smtClean="0">
                <a:cs typeface="新細明體"/>
              </a:rPr>
              <a:t>耶</a:t>
            </a:r>
            <a:r>
              <a:rPr lang="zh-TW" altLang="en-US" sz="4000" b="1" dirty="0">
                <a:cs typeface="新細明體"/>
              </a:rPr>
              <a:t>和華向</a:t>
            </a:r>
            <a:r>
              <a:rPr lang="zh-TW" altLang="en-US" sz="4000" b="1" u="sng" dirty="0">
                <a:cs typeface="新細明體"/>
              </a:rPr>
              <a:t>亞伯蘭</a:t>
            </a:r>
            <a:r>
              <a:rPr lang="zh-TW" altLang="en-US" sz="4000" b="1" dirty="0">
                <a:cs typeface="新細明體"/>
              </a:rPr>
              <a:t>顯現</a:t>
            </a:r>
            <a:r>
              <a:rPr lang="en-AU" altLang="zh-TW" sz="4000" b="1" dirty="0">
                <a:cs typeface="新細明體"/>
              </a:rPr>
              <a:t>,</a:t>
            </a:r>
            <a:r>
              <a:rPr lang="zh-TW" altLang="en-US" sz="4000" b="1" dirty="0">
                <a:cs typeface="新細明體"/>
              </a:rPr>
              <a:t>說</a:t>
            </a:r>
            <a:r>
              <a:rPr lang="en-AU" altLang="zh-TW" sz="4000" b="1" dirty="0">
                <a:cs typeface="新細明體"/>
              </a:rPr>
              <a:t>:</a:t>
            </a:r>
            <a:r>
              <a:rPr lang="zh-TW" altLang="en-US" sz="4000" b="1" dirty="0">
                <a:cs typeface="新細明體"/>
              </a:rPr>
              <a:t>「我要把這地賜給你的後裔。」</a:t>
            </a:r>
            <a:r>
              <a:rPr lang="zh-TW" altLang="en-US" sz="4000" b="1" u="sng" dirty="0">
                <a:cs typeface="新細明體"/>
              </a:rPr>
              <a:t>亞伯蘭</a:t>
            </a:r>
            <a:r>
              <a:rPr lang="zh-TW" altLang="en-US" sz="4000" b="1" dirty="0">
                <a:cs typeface="新細明體"/>
              </a:rPr>
              <a:t>就在那裏</a:t>
            </a:r>
            <a:r>
              <a:rPr lang="zh-TW" altLang="en-US" sz="4000" b="1" dirty="0">
                <a:solidFill>
                  <a:srgbClr val="FF0000"/>
                </a:solidFill>
                <a:cs typeface="新細明體"/>
              </a:rPr>
              <a:t>為向他顯現的耶和華築了一座壇</a:t>
            </a:r>
            <a:r>
              <a:rPr lang="zh-TW" altLang="en-US" sz="4000" b="1" dirty="0">
                <a:cs typeface="新細明體"/>
              </a:rPr>
              <a:t>。</a:t>
            </a:r>
            <a:endParaRPr lang="en-AU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-14748"/>
            <a:ext cx="37866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公元前</a:t>
            </a:r>
            <a:r>
              <a:rPr lang="en-US" altLang="zh-CN" sz="4000" b="1" dirty="0">
                <a:solidFill>
                  <a:srgbClr val="0000FF"/>
                </a:solidFill>
              </a:rPr>
              <a:t>2091 </a:t>
            </a:r>
            <a:endParaRPr lang="en-AU" sz="4000" dirty="0">
              <a:solidFill>
                <a:srgbClr val="0000FF"/>
              </a:solidFill>
            </a:endParaRPr>
          </a:p>
          <a:p>
            <a:r>
              <a:rPr lang="zh-TW" altLang="en-US" sz="4000" b="1" dirty="0" smtClean="0">
                <a:solidFill>
                  <a:srgbClr val="0000FF"/>
                </a:solidFill>
                <a:cs typeface="新細明體"/>
              </a:rPr>
              <a:t>亞</a:t>
            </a:r>
            <a:r>
              <a:rPr lang="zh-TW" altLang="en-US" sz="4000" b="1" dirty="0">
                <a:solidFill>
                  <a:srgbClr val="0000FF"/>
                </a:solidFill>
                <a:cs typeface="新細明體"/>
              </a:rPr>
              <a:t>伯</a:t>
            </a:r>
            <a:r>
              <a:rPr lang="zh-TW" altLang="en-US" sz="4000" b="1" dirty="0" smtClean="0">
                <a:solidFill>
                  <a:srgbClr val="0000FF"/>
                </a:solidFill>
                <a:cs typeface="新細明體"/>
              </a:rPr>
              <a:t>蘭</a:t>
            </a:r>
            <a:r>
              <a:rPr lang="zh-CN" altLang="en-US" sz="4000" b="1" dirty="0" smtClean="0">
                <a:solidFill>
                  <a:srgbClr val="0000FF"/>
                </a:solidFill>
                <a:cs typeface="新細明體"/>
              </a:rPr>
              <a:t>築</a:t>
            </a:r>
            <a:r>
              <a:rPr lang="zh-TW" altLang="en-US" sz="4000" b="1" dirty="0" smtClean="0">
                <a:solidFill>
                  <a:srgbClr val="0000FF"/>
                </a:solidFill>
                <a:cs typeface="新細明體"/>
              </a:rPr>
              <a:t>壇</a:t>
            </a:r>
            <a:r>
              <a:rPr lang="zh-CN" altLang="en-US" sz="4000" b="1" dirty="0" smtClean="0">
                <a:solidFill>
                  <a:srgbClr val="0000FF"/>
                </a:solidFill>
                <a:cs typeface="新細明體"/>
              </a:rPr>
              <a:t>獻祭</a:t>
            </a:r>
            <a:endParaRPr lang="en-AU" sz="4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841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創</a:t>
            </a:r>
            <a:r>
              <a:rPr lang="en-US" altLang="zh-CN" sz="4000" b="1" dirty="0">
                <a:solidFill>
                  <a:srgbClr val="0000FF"/>
                </a:solidFill>
              </a:rPr>
              <a:t> </a:t>
            </a:r>
            <a:r>
              <a:rPr lang="en-AU" altLang="zh-CN" sz="4000" b="1" dirty="0" smtClean="0">
                <a:solidFill>
                  <a:srgbClr val="0000FF"/>
                </a:solidFill>
              </a:rPr>
              <a:t>12: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6-</a:t>
            </a:r>
            <a:r>
              <a:rPr lang="en-US" altLang="zh-TW" sz="4000" b="1" dirty="0" smtClean="0">
                <a:solidFill>
                  <a:srgbClr val="0000FF"/>
                </a:solidFill>
                <a:ea typeface="宋体" pitchFamily="2" charset="-122"/>
              </a:rPr>
              <a:t>7 </a:t>
            </a:r>
            <a:endParaRPr lang="en-A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7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48" y="1143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</a:rPr>
              <a:t>彼</a:t>
            </a:r>
            <a:r>
              <a:rPr lang="zh-TW" altLang="en-US" sz="4000" b="1" dirty="0">
                <a:solidFill>
                  <a:srgbClr val="0000FF"/>
                </a:solidFill>
              </a:rPr>
              <a:t>前</a:t>
            </a:r>
            <a:r>
              <a:rPr lang="en-AU" sz="4000" b="1" dirty="0">
                <a:solidFill>
                  <a:srgbClr val="0000FF"/>
                </a:solidFill>
              </a:rPr>
              <a:t>4:11</a:t>
            </a:r>
            <a:r>
              <a:rPr lang="en-AU" sz="4000" b="1" dirty="0"/>
              <a:t> </a:t>
            </a:r>
            <a:r>
              <a:rPr lang="en-AU" sz="4000" b="1" dirty="0" smtClean="0"/>
              <a:t> </a:t>
            </a:r>
          </a:p>
          <a:p>
            <a:r>
              <a:rPr lang="zh-TW" altLang="en-US" sz="4000" b="1" dirty="0" smtClean="0"/>
              <a:t>若</a:t>
            </a:r>
            <a:r>
              <a:rPr lang="zh-TW" altLang="en-US" sz="4000" b="1" dirty="0"/>
              <a:t>有講道的，要按上帝的聖言講；若有服事 人的，要按著上帝所賜的力量服事，叫上帝在凡事上因耶穌基督得榮耀。 原來榮耀、權能都是他的，直到永永遠遠。</a:t>
            </a:r>
            <a:r>
              <a:rPr lang="zh-CN" altLang="en-US" sz="4000" b="1" dirty="0"/>
              <a:t>阿們！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25545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0" y="1524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提後</a:t>
            </a:r>
            <a:r>
              <a:rPr lang="en-AU" sz="4000" b="1" dirty="0">
                <a:solidFill>
                  <a:srgbClr val="0000FF"/>
                </a:solidFill>
              </a:rPr>
              <a:t>3:16-17</a:t>
            </a:r>
            <a:r>
              <a:rPr lang="en-AU" sz="4000" b="1" dirty="0"/>
              <a:t> </a:t>
            </a:r>
            <a:endParaRPr lang="en-AU" sz="4000" b="1" dirty="0" smtClean="0"/>
          </a:p>
          <a:p>
            <a:r>
              <a:rPr lang="zh-TW" altLang="en-US" sz="4000" b="1" dirty="0" smtClean="0"/>
              <a:t>聖</a:t>
            </a:r>
            <a:r>
              <a:rPr lang="zh-TW" altLang="en-US" sz="4000" b="1" dirty="0"/>
              <a:t>經都是上帝所默示的，於教訓、督責、使人歸正、教導人學義都是有益的，叫屬上帝的人得以完全，預備行各樣的善事</a:t>
            </a:r>
            <a:r>
              <a:rPr lang="zh-TW" altLang="en-US" sz="4000" b="1" dirty="0" smtClean="0"/>
              <a:t>。</a:t>
            </a:r>
            <a:endParaRPr lang="en-AU" altLang="zh-TW" sz="4000" b="1" dirty="0" smtClean="0"/>
          </a:p>
          <a:p>
            <a:r>
              <a:rPr lang="en-AU" sz="4000" b="1" dirty="0"/>
              <a:t> </a:t>
            </a:r>
          </a:p>
          <a:p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29606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62000" y="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0000FF"/>
                </a:solidFill>
              </a:rPr>
              <a:t>為什麽要築壇獻祭？</a:t>
            </a:r>
            <a:endParaRPr lang="en-AU" altLang="en-US" sz="4400" b="1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36513" y="838200"/>
            <a:ext cx="918051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0000FF"/>
                </a:solidFill>
              </a:rPr>
              <a:t>提醒</a:t>
            </a:r>
            <a:r>
              <a:rPr lang="zh-TW" altLang="en-US" sz="4000" b="1" dirty="0">
                <a:solidFill>
                  <a:srgbClr val="FF0000"/>
                </a:solidFill>
                <a:ea typeface="宋体" pitchFamily="2" charset="-122"/>
              </a:rPr>
              <a:t>立約雙方</a:t>
            </a:r>
            <a:r>
              <a:rPr lang="zh-TW" altLang="en-US" sz="4000" b="1" dirty="0">
                <a:solidFill>
                  <a:srgbClr val="0000FF"/>
                </a:solidFill>
                <a:ea typeface="宋体" pitchFamily="2" charset="-122"/>
              </a:rPr>
              <a:t>如何交</a:t>
            </a:r>
            <a:r>
              <a:rPr lang="zh-TW" altLang="en-US" sz="4000" b="1" dirty="0" smtClean="0">
                <a:solidFill>
                  <a:srgbClr val="0000FF"/>
                </a:solidFill>
                <a:ea typeface="宋体" pitchFamily="2" charset="-122"/>
              </a:rPr>
              <a:t>往</a:t>
            </a:r>
            <a:r>
              <a:rPr lang="zh-CN" altLang="en-US" sz="4000" b="1" dirty="0" smtClean="0">
                <a:solidFill>
                  <a:srgbClr val="0000FF"/>
                </a:solidFill>
                <a:ea typeface="宋体" pitchFamily="2" charset="-122"/>
              </a:rPr>
              <a:t>且</a:t>
            </a:r>
            <a:r>
              <a:rPr lang="zh-TW" altLang="en-US" sz="4000" b="1" dirty="0" smtClean="0">
                <a:solidFill>
                  <a:srgbClr val="0000FF"/>
                </a:solidFill>
                <a:ea typeface="宋体" pitchFamily="2" charset="-122"/>
              </a:rPr>
              <a:t>維</a:t>
            </a:r>
            <a:r>
              <a:rPr lang="zh-TW" altLang="en-US" sz="4000" b="1" dirty="0">
                <a:solidFill>
                  <a:srgbClr val="0000FF"/>
                </a:solidFill>
                <a:ea typeface="宋体" pitchFamily="2" charset="-122"/>
              </a:rPr>
              <a:t>持美好關係</a:t>
            </a:r>
            <a:endParaRPr lang="en-AU" altLang="zh-TW" sz="4000" b="1" dirty="0">
              <a:solidFill>
                <a:srgbClr val="0000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zh-TW" sz="1200" b="1" dirty="0"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FF0000"/>
                </a:solidFill>
                <a:cs typeface="新細明體"/>
              </a:rPr>
              <a:t>燔祭</a:t>
            </a:r>
            <a:r>
              <a:rPr lang="en-AU" altLang="zh-TW" sz="4000" b="1" dirty="0">
                <a:solidFill>
                  <a:srgbClr val="FF0000"/>
                </a:solidFill>
                <a:cs typeface="新細明體"/>
              </a:rPr>
              <a:t>: </a:t>
            </a:r>
            <a:r>
              <a:rPr lang="en-AU" altLang="zh-TW" sz="4000" b="1" dirty="0">
                <a:cs typeface="新細明體"/>
              </a:rPr>
              <a:t>    </a:t>
            </a:r>
            <a:r>
              <a:rPr lang="en-AU" altLang="zh-TW" sz="4000" b="1" dirty="0" smtClean="0">
                <a:cs typeface="新細明體"/>
              </a:rPr>
              <a:t> </a:t>
            </a:r>
            <a:r>
              <a:rPr lang="zh-TW" altLang="en-US" sz="4000" b="1" dirty="0" smtClean="0">
                <a:cs typeface="新細明體"/>
              </a:rPr>
              <a:t>贖</a:t>
            </a:r>
            <a:r>
              <a:rPr lang="zh-TW" altLang="en-US" sz="4000" b="1" dirty="0">
                <a:cs typeface="新細明體"/>
              </a:rPr>
              <a:t>罪潔</a:t>
            </a:r>
            <a:r>
              <a:rPr lang="zh-TW" altLang="en-US" sz="4000" b="1" dirty="0" smtClean="0">
                <a:cs typeface="新細明體"/>
              </a:rPr>
              <a:t>淨</a:t>
            </a:r>
            <a:endParaRPr lang="en-US" altLang="zh-TW" sz="1200" b="1" dirty="0" smtClean="0">
              <a:solidFill>
                <a:srgbClr val="FF0000"/>
              </a:solidFill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cs typeface="新細明體"/>
              </a:rPr>
              <a:t>平</a:t>
            </a:r>
            <a:r>
              <a:rPr lang="zh-TW" altLang="en-US" sz="4000" b="1" dirty="0">
                <a:solidFill>
                  <a:srgbClr val="FF0000"/>
                </a:solidFill>
                <a:cs typeface="新細明體"/>
              </a:rPr>
              <a:t>安祭</a:t>
            </a:r>
            <a:r>
              <a:rPr lang="en-AU" altLang="zh-TW" sz="4000" b="1" dirty="0">
                <a:solidFill>
                  <a:srgbClr val="FF0000"/>
                </a:solidFill>
                <a:cs typeface="新細明體"/>
              </a:rPr>
              <a:t>: </a:t>
            </a:r>
            <a:r>
              <a:rPr lang="en-AU" altLang="zh-TW" sz="4000" b="1" dirty="0" smtClean="0">
                <a:solidFill>
                  <a:srgbClr val="FF0000"/>
                </a:solidFill>
                <a:cs typeface="新細明體"/>
              </a:rPr>
              <a:t> </a:t>
            </a:r>
            <a:r>
              <a:rPr lang="zh-TW" altLang="en-US" sz="4000" b="1" dirty="0" smtClean="0">
                <a:cs typeface="新細明體"/>
              </a:rPr>
              <a:t>贖</a:t>
            </a:r>
            <a:r>
              <a:rPr lang="zh-TW" altLang="en-US" sz="4000" b="1" dirty="0">
                <a:cs typeface="新細明體"/>
              </a:rPr>
              <a:t>罪潔</a:t>
            </a:r>
            <a:r>
              <a:rPr lang="zh-TW" altLang="en-US" sz="4000" b="1" dirty="0" smtClean="0">
                <a:cs typeface="新細明體"/>
              </a:rPr>
              <a:t>淨</a:t>
            </a:r>
            <a:r>
              <a:rPr lang="en-AU" altLang="zh-TW" sz="4000" b="1" dirty="0">
                <a:cs typeface="新細明體"/>
              </a:rPr>
              <a:t> </a:t>
            </a:r>
            <a:r>
              <a:rPr lang="en-AU" altLang="zh-TW" sz="4000" b="1" dirty="0" smtClean="0">
                <a:cs typeface="新細明體"/>
              </a:rPr>
              <a:t>  </a:t>
            </a:r>
            <a:r>
              <a:rPr lang="zh-TW" altLang="en-US" sz="4000" b="1" dirty="0" smtClean="0">
                <a:cs typeface="新細明體"/>
              </a:rPr>
              <a:t>感</a:t>
            </a:r>
            <a:r>
              <a:rPr lang="zh-TW" altLang="en-US" sz="4000" b="1" dirty="0">
                <a:cs typeface="新細明體"/>
              </a:rPr>
              <a:t>謝禮</a:t>
            </a:r>
            <a:r>
              <a:rPr lang="zh-TW" altLang="en-US" sz="4000" b="1" dirty="0" smtClean="0">
                <a:cs typeface="新細明體"/>
              </a:rPr>
              <a:t>物</a:t>
            </a:r>
            <a:r>
              <a:rPr lang="en-AU" altLang="zh-TW" sz="4000" b="1" dirty="0">
                <a:cs typeface="新細明體"/>
              </a:rPr>
              <a:t> </a:t>
            </a:r>
            <a:r>
              <a:rPr lang="en-AU" altLang="zh-TW" sz="4000" b="1" dirty="0" smtClean="0">
                <a:cs typeface="新細明體"/>
              </a:rPr>
              <a:t>  </a:t>
            </a:r>
            <a:r>
              <a:rPr lang="zh-TW" altLang="en-US" sz="4000" b="1" dirty="0" smtClean="0">
                <a:cs typeface="新細明體"/>
              </a:rPr>
              <a:t>交</a:t>
            </a:r>
            <a:r>
              <a:rPr lang="zh-TW" altLang="en-US" sz="4000" b="1" dirty="0">
                <a:cs typeface="新細明體"/>
              </a:rPr>
              <a:t>往同</a:t>
            </a:r>
            <a:r>
              <a:rPr lang="zh-TW" altLang="en-US" sz="4000" b="1" dirty="0" smtClean="0">
                <a:cs typeface="新細明體"/>
              </a:rPr>
              <a:t>享</a:t>
            </a:r>
            <a:endParaRPr lang="en-US" altLang="zh-TW" sz="4000" b="1" dirty="0" smtClean="0"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400" b="1" dirty="0"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cs typeface="新細明體"/>
              </a:rPr>
              <a:t>公元前</a:t>
            </a:r>
            <a:r>
              <a:rPr lang="en-US" altLang="zh-CN" sz="4000" b="1" dirty="0" smtClean="0">
                <a:solidFill>
                  <a:srgbClr val="0000FF"/>
                </a:solidFill>
                <a:cs typeface="新細明體"/>
              </a:rPr>
              <a:t>2091</a:t>
            </a:r>
            <a:r>
              <a:rPr lang="zh-CN" altLang="en-US" sz="4000" b="1" dirty="0" smtClean="0">
                <a:cs typeface="新細明體"/>
              </a:rPr>
              <a:t>上帝與亞伯蘭立約且守約施慈愛</a:t>
            </a:r>
            <a:r>
              <a:rPr lang="en-US" altLang="zh-CN" sz="4000" b="1" dirty="0" smtClean="0">
                <a:cs typeface="新細明體"/>
              </a:rPr>
              <a:t>,</a:t>
            </a:r>
            <a:r>
              <a:rPr lang="zh-CN" altLang="en-US" sz="4000" b="1" dirty="0" smtClean="0">
                <a:cs typeface="新細明體"/>
              </a:rPr>
              <a:t>不只看顧他</a:t>
            </a:r>
            <a:r>
              <a:rPr lang="en-US" altLang="zh-CN" sz="4000" b="1" dirty="0" smtClean="0">
                <a:cs typeface="新細明體"/>
              </a:rPr>
              <a:t>,</a:t>
            </a:r>
            <a:r>
              <a:rPr lang="zh-CN" altLang="en-US" sz="4000" b="1" dirty="0" smtClean="0">
                <a:cs typeface="新細明體"/>
              </a:rPr>
              <a:t>也看顧他的後</a:t>
            </a:r>
            <a:r>
              <a:rPr lang="zh-CN" altLang="en-US" sz="4000" b="1" dirty="0">
                <a:cs typeface="新細明體"/>
              </a:rPr>
              <a:t>裔</a:t>
            </a:r>
            <a:r>
              <a:rPr lang="zh-CN" altLang="en-US" sz="4000" b="1" dirty="0" smtClean="0">
                <a:cs typeface="新細明體"/>
              </a:rPr>
              <a:t>。</a:t>
            </a:r>
            <a:endParaRPr lang="en-US" altLang="zh-CN" sz="4000" b="1" dirty="0" smtClean="0">
              <a:cs typeface="新細明體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cs typeface="新細明體"/>
              </a:rPr>
              <a:t>公</a:t>
            </a:r>
            <a:r>
              <a:rPr lang="zh-CN" altLang="en-US" sz="4000" b="1" dirty="0">
                <a:cs typeface="新細明體"/>
              </a:rPr>
              <a:t>元</a:t>
            </a:r>
            <a:r>
              <a:rPr lang="zh-CN" altLang="en-US" sz="4000" b="1" dirty="0" smtClean="0">
                <a:cs typeface="新細明體"/>
              </a:rPr>
              <a:t>前</a:t>
            </a:r>
            <a:r>
              <a:rPr lang="en-US" altLang="zh-CN" sz="4000" b="1" dirty="0" smtClean="0">
                <a:cs typeface="新細明體"/>
              </a:rPr>
              <a:t>1446</a:t>
            </a:r>
            <a:r>
              <a:rPr lang="zh-CN" altLang="en-US" sz="4000" b="1" dirty="0">
                <a:cs typeface="新細明體"/>
              </a:rPr>
              <a:t>上帝</a:t>
            </a:r>
            <a:r>
              <a:rPr lang="zh-CN" altLang="en-US" sz="4000" b="1" dirty="0" smtClean="0">
                <a:cs typeface="新細明體"/>
              </a:rPr>
              <a:t>呼召摩西帶領以色列人離開埃及為奴之地。這事件預表</a:t>
            </a:r>
            <a:r>
              <a:rPr lang="zh-CN" altLang="en-US" sz="4000" b="1" dirty="0" smtClean="0">
                <a:latin typeface="SimSun"/>
                <a:ea typeface="SimSun"/>
                <a:cs typeface="新細明體"/>
              </a:rPr>
              <a:t>「</a:t>
            </a:r>
            <a:r>
              <a:rPr lang="zh-CN" altLang="en-US" sz="4000" b="1" dirty="0" smtClean="0">
                <a:cs typeface="新細明體"/>
              </a:rPr>
              <a:t>耶穌</a:t>
            </a:r>
            <a:r>
              <a:rPr lang="zh-CN" altLang="en-US" sz="4000" b="1" dirty="0">
                <a:cs typeface="新細明體"/>
              </a:rPr>
              <a:t>要</a:t>
            </a:r>
            <a:r>
              <a:rPr lang="zh-CN" altLang="en-US" sz="4000" b="1" dirty="0" smtClean="0">
                <a:cs typeface="新細明體"/>
              </a:rPr>
              <a:t>把上帝的子民從罪惡中拯救出來</a:t>
            </a:r>
            <a:r>
              <a:rPr lang="zh-CN" altLang="en-US" sz="4000" b="1" dirty="0">
                <a:latin typeface="SimSun"/>
                <a:ea typeface="SimSun"/>
                <a:cs typeface="新細明體"/>
              </a:rPr>
              <a:t>」 </a:t>
            </a:r>
            <a:r>
              <a:rPr lang="en-US" altLang="zh-CN" sz="4000" b="1" dirty="0" smtClean="0">
                <a:cs typeface="新細明體"/>
              </a:rPr>
              <a:t>(</a:t>
            </a:r>
            <a:r>
              <a:rPr lang="zh-CN" altLang="en-US" sz="4000" b="1" dirty="0" smtClean="0">
                <a:cs typeface="新細明體"/>
              </a:rPr>
              <a:t>馬太福音</a:t>
            </a:r>
            <a:r>
              <a:rPr lang="en-US" altLang="zh-CN" sz="4000" b="1" dirty="0" smtClean="0">
                <a:cs typeface="新細明體"/>
              </a:rPr>
              <a:t>1:21)</a:t>
            </a:r>
            <a:r>
              <a:rPr lang="zh-CN" altLang="en-US" sz="4000" b="1" dirty="0" smtClean="0">
                <a:cs typeface="新細明體"/>
              </a:rPr>
              <a:t>，耶穌是完美的贖罪祭。</a:t>
            </a:r>
            <a:endParaRPr lang="en-US" altLang="zh-TW" sz="4000" b="1" dirty="0"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192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</a:rPr>
              <a:t>徒 </a:t>
            </a:r>
            <a:r>
              <a:rPr lang="en-AU" sz="4000" b="1" dirty="0" smtClean="0">
                <a:solidFill>
                  <a:srgbClr val="0000FF"/>
                </a:solidFill>
              </a:rPr>
              <a:t>7:30-39 </a:t>
            </a:r>
            <a:r>
              <a:rPr lang="zh-TW" altLang="en-US" sz="4000" b="1" dirty="0" smtClean="0"/>
              <a:t>過</a:t>
            </a:r>
            <a:r>
              <a:rPr lang="zh-TW" altLang="en-US" sz="4000" b="1" dirty="0"/>
              <a:t>了四十</a:t>
            </a:r>
            <a:r>
              <a:rPr lang="zh-TW" altLang="en-US" sz="4000" b="1" dirty="0" smtClean="0"/>
              <a:t>年在</a:t>
            </a:r>
            <a:r>
              <a:rPr lang="zh-TW" altLang="en-US" sz="4000" b="1" u="sng" dirty="0"/>
              <a:t>西奈山</a:t>
            </a:r>
            <a:r>
              <a:rPr lang="zh-TW" altLang="en-US" sz="4000" b="1" dirty="0"/>
              <a:t>的曠</a:t>
            </a:r>
            <a:r>
              <a:rPr lang="zh-TW" altLang="en-US" sz="4000" b="1" dirty="0" smtClean="0"/>
              <a:t>野有</a:t>
            </a:r>
            <a:r>
              <a:rPr lang="zh-TW" altLang="en-US" sz="4000" b="1" dirty="0"/>
              <a:t>一位天使從荊棘火焰中向</a:t>
            </a:r>
            <a:r>
              <a:rPr lang="zh-TW" altLang="en-US" sz="4000" b="1" u="sng" dirty="0"/>
              <a:t>摩</a:t>
            </a:r>
            <a:r>
              <a:rPr lang="zh-TW" altLang="en-US" sz="4000" b="1" u="sng" dirty="0" smtClean="0"/>
              <a:t>西</a:t>
            </a:r>
            <a:r>
              <a:rPr lang="zh-TW" altLang="en-US" sz="4000" b="1" dirty="0" smtClean="0"/>
              <a:t>顯現。</a:t>
            </a:r>
            <a:r>
              <a:rPr lang="zh-TW" altLang="en-US" sz="4000" b="1" dirty="0"/>
              <a:t> 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見了那異</a:t>
            </a:r>
            <a:r>
              <a:rPr lang="zh-TW" altLang="en-US" sz="4000" b="1" dirty="0" smtClean="0"/>
              <a:t>象便</a:t>
            </a:r>
            <a:r>
              <a:rPr lang="zh-TW" altLang="en-US" sz="4000" b="1" dirty="0"/>
              <a:t>覺希</a:t>
            </a:r>
            <a:r>
              <a:rPr lang="zh-TW" altLang="en-US" sz="4000" b="1" dirty="0" smtClean="0"/>
              <a:t>奇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正</a:t>
            </a:r>
            <a:r>
              <a:rPr lang="zh-TW" altLang="en-US" sz="4000" b="1" dirty="0"/>
              <a:t>進前觀看的時</a:t>
            </a:r>
            <a:r>
              <a:rPr lang="zh-TW" altLang="en-US" sz="4000" b="1" dirty="0" smtClean="0"/>
              <a:t>候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有</a:t>
            </a:r>
            <a:r>
              <a:rPr lang="zh-TW" altLang="en-US" sz="4000" b="1" dirty="0"/>
              <a:t>主的聲音</a:t>
            </a:r>
            <a:r>
              <a:rPr lang="zh-TW" altLang="en-US" sz="4000" b="1" dirty="0" smtClean="0"/>
              <a:t>說</a:t>
            </a:r>
            <a:r>
              <a:rPr lang="en-AU" altLang="zh-TW" sz="4000" b="1" dirty="0" smtClean="0"/>
              <a:t>:</a:t>
            </a:r>
            <a:r>
              <a:rPr lang="en-US" altLang="zh-TW" sz="3200" b="1" dirty="0" smtClean="0"/>
              <a:t>『</a:t>
            </a:r>
            <a:r>
              <a:rPr lang="zh-TW" altLang="en-US" sz="4000" b="1" dirty="0"/>
              <a:t>我是你列祖的上</a:t>
            </a:r>
            <a:r>
              <a:rPr lang="zh-TW" altLang="en-US" sz="4000" b="1" dirty="0" smtClean="0"/>
              <a:t>帝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就</a:t>
            </a:r>
            <a:r>
              <a:rPr lang="zh-TW" altLang="en-US" sz="4000" b="1" dirty="0"/>
              <a:t>是</a:t>
            </a:r>
            <a:r>
              <a:rPr lang="zh-TW" altLang="en-US" sz="4000" b="1" u="sng" dirty="0"/>
              <a:t>亞伯拉罕</a:t>
            </a:r>
            <a:r>
              <a:rPr lang="zh-TW" altLang="en-US" sz="4000" b="1" dirty="0"/>
              <a:t>的上</a:t>
            </a:r>
            <a:r>
              <a:rPr lang="zh-TW" altLang="en-US" sz="4000" b="1" dirty="0" smtClean="0"/>
              <a:t>帝</a:t>
            </a:r>
            <a:r>
              <a:rPr lang="en-AU" altLang="zh-TW" sz="4000" b="1" dirty="0" smtClean="0"/>
              <a:t>,</a:t>
            </a:r>
            <a:r>
              <a:rPr lang="zh-TW" altLang="en-US" sz="4000" b="1" u="sng" dirty="0" smtClean="0"/>
              <a:t>以</a:t>
            </a:r>
            <a:r>
              <a:rPr lang="zh-TW" altLang="en-US" sz="4000" b="1" u="sng" dirty="0"/>
              <a:t>撒</a:t>
            </a:r>
            <a:r>
              <a:rPr lang="zh-TW" altLang="en-US" sz="4000" b="1" dirty="0"/>
              <a:t>的上</a:t>
            </a:r>
            <a:r>
              <a:rPr lang="zh-TW" altLang="en-US" sz="4000" b="1" dirty="0" smtClean="0"/>
              <a:t>帝</a:t>
            </a:r>
            <a:r>
              <a:rPr lang="en-AU" altLang="zh-TW" sz="4000" b="1" dirty="0" smtClean="0"/>
              <a:t>,</a:t>
            </a:r>
            <a:r>
              <a:rPr lang="zh-TW" altLang="en-US" sz="4000" b="1" u="sng" dirty="0" smtClean="0"/>
              <a:t>雅</a:t>
            </a:r>
            <a:r>
              <a:rPr lang="zh-TW" altLang="en-US" sz="4000" b="1" u="sng" dirty="0"/>
              <a:t>各</a:t>
            </a:r>
            <a:r>
              <a:rPr lang="zh-TW" altLang="en-US" sz="4000" b="1" dirty="0"/>
              <a:t>的上帝</a:t>
            </a:r>
            <a:r>
              <a:rPr lang="zh-TW" altLang="en-US" sz="3200" b="1" dirty="0"/>
              <a:t>。</a:t>
            </a:r>
            <a:r>
              <a:rPr lang="en-US" altLang="zh-TW" sz="3200" b="1" dirty="0"/>
              <a:t>』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戰戰兢</a:t>
            </a:r>
            <a:r>
              <a:rPr lang="zh-TW" altLang="en-US" sz="4000" b="1" dirty="0" smtClean="0"/>
              <a:t>兢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不</a:t>
            </a:r>
            <a:r>
              <a:rPr lang="zh-TW" altLang="en-US" sz="4000" b="1" dirty="0"/>
              <a:t>敢觀</a:t>
            </a:r>
            <a:r>
              <a:rPr lang="zh-TW" altLang="en-US" sz="4000" b="1" dirty="0" smtClean="0"/>
              <a:t>看。主</a:t>
            </a:r>
            <a:r>
              <a:rPr lang="zh-TW" altLang="en-US" sz="4000" b="1" dirty="0"/>
              <a:t>對他</a:t>
            </a:r>
            <a:r>
              <a:rPr lang="zh-TW" altLang="en-US" sz="4000" b="1" dirty="0" smtClean="0"/>
              <a:t>說</a:t>
            </a:r>
            <a:r>
              <a:rPr lang="en-AU" altLang="zh-TW" sz="3200" b="1" dirty="0" smtClean="0"/>
              <a:t>:</a:t>
            </a:r>
            <a:r>
              <a:rPr lang="en-US" altLang="zh-TW" sz="3200" b="1" dirty="0" smtClean="0"/>
              <a:t>『</a:t>
            </a:r>
            <a:r>
              <a:rPr lang="zh-TW" altLang="en-US" sz="4000" b="1" dirty="0"/>
              <a:t>把你腳上的鞋脫下</a:t>
            </a:r>
            <a:r>
              <a:rPr lang="zh-TW" altLang="en-US" sz="4000" b="1" dirty="0" smtClean="0"/>
              <a:t>來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因</a:t>
            </a:r>
            <a:r>
              <a:rPr lang="zh-TW" altLang="en-US" sz="4000" b="1" dirty="0"/>
              <a:t>為你所站之地是聖地</a:t>
            </a:r>
            <a:r>
              <a:rPr lang="zh-TW" altLang="en-US" sz="4000" b="1" dirty="0" smtClean="0"/>
              <a:t>。我</a:t>
            </a:r>
            <a:r>
              <a:rPr lang="zh-TW" altLang="en-US" sz="4000" b="1" dirty="0"/>
              <a:t>的百姓在</a:t>
            </a:r>
            <a:r>
              <a:rPr lang="zh-TW" altLang="en-US" sz="4000" b="1" u="sng" dirty="0"/>
              <a:t>埃及</a:t>
            </a:r>
            <a:r>
              <a:rPr lang="zh-TW" altLang="en-US" sz="4000" b="1" dirty="0"/>
              <a:t>所受的困</a:t>
            </a:r>
            <a:r>
              <a:rPr lang="zh-TW" altLang="en-US" sz="4000" b="1" dirty="0" smtClean="0"/>
              <a:t>苦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實在看見</a:t>
            </a:r>
            <a:r>
              <a:rPr lang="zh-TW" altLang="en-US" sz="4000" b="1" dirty="0" smtClean="0"/>
              <a:t>了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他</a:t>
            </a:r>
            <a:r>
              <a:rPr lang="zh-TW" altLang="en-US" sz="4000" b="1" dirty="0"/>
              <a:t>們悲歎的聲</a:t>
            </a:r>
            <a:r>
              <a:rPr lang="zh-TW" altLang="en-US" sz="4000" b="1" dirty="0" smtClean="0"/>
              <a:t>音我</a:t>
            </a:r>
            <a:r>
              <a:rPr lang="zh-TW" altLang="en-US" sz="4000" b="1" dirty="0"/>
              <a:t>也聽見了。我下來要救他們。你</a:t>
            </a:r>
            <a:r>
              <a:rPr lang="zh-TW" altLang="en-US" sz="4000" b="1" dirty="0" smtClean="0"/>
              <a:t>來</a:t>
            </a:r>
            <a:r>
              <a:rPr lang="en-AU" altLang="zh-TW" sz="4000" b="1" dirty="0" smtClean="0"/>
              <a:t>!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要差你往</a:t>
            </a:r>
            <a:r>
              <a:rPr lang="zh-TW" altLang="en-US" sz="4000" b="1" u="sng" dirty="0"/>
              <a:t>埃及</a:t>
            </a:r>
            <a:r>
              <a:rPr lang="zh-TW" altLang="en-US" sz="4000" b="1" dirty="0"/>
              <a:t>去</a:t>
            </a:r>
            <a:r>
              <a:rPr lang="zh-TW" altLang="en-US" sz="3200" b="1" dirty="0"/>
              <a:t>。</a:t>
            </a:r>
            <a:r>
              <a:rPr lang="en-US" altLang="zh-TW" sz="3200" b="1" dirty="0"/>
              <a:t>』</a:t>
            </a:r>
            <a:r>
              <a:rPr lang="zh-TW" altLang="en-US" sz="4000" b="1" dirty="0"/>
              <a:t> 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410030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 </a:t>
            </a:r>
            <a:r>
              <a:rPr lang="zh-TW" altLang="en-US" sz="4000" b="1" dirty="0"/>
              <a:t>這</a:t>
            </a:r>
            <a:r>
              <a:rPr lang="zh-TW" altLang="en-US" sz="4000" b="1" u="sng" dirty="0"/>
              <a:t>摩西</a:t>
            </a:r>
            <a:r>
              <a:rPr lang="zh-TW" altLang="en-US" sz="4000" b="1" dirty="0"/>
              <a:t>就是百姓棄絕說</a:t>
            </a:r>
            <a:r>
              <a:rPr lang="en-US" altLang="zh-TW" sz="3200" b="1" dirty="0"/>
              <a:t>『</a:t>
            </a:r>
            <a:r>
              <a:rPr lang="zh-TW" altLang="en-US" sz="4000" b="1" dirty="0"/>
              <a:t>誰立</a:t>
            </a:r>
            <a:r>
              <a:rPr lang="zh-TW" altLang="en-US" sz="4000" b="1" dirty="0" smtClean="0"/>
              <a:t>你</a:t>
            </a:r>
            <a:r>
              <a:rPr lang="zh-TW" altLang="en-US" sz="4000" b="1" dirty="0"/>
              <a:t>作我們的首領和審判官</a:t>
            </a:r>
            <a:r>
              <a:rPr lang="en-US" altLang="zh-TW" sz="3200" b="1" dirty="0"/>
              <a:t>』</a:t>
            </a:r>
            <a:r>
              <a:rPr lang="zh-TW" altLang="en-US" sz="4000" b="1" dirty="0" smtClean="0"/>
              <a:t>的</a:t>
            </a:r>
            <a:r>
              <a:rPr lang="en-AU" altLang="zh-TW" sz="4000" b="1" dirty="0" smtClean="0"/>
              <a:t>;</a:t>
            </a:r>
            <a:r>
              <a:rPr lang="zh-TW" altLang="en-US" sz="4000" b="1" dirty="0" smtClean="0"/>
              <a:t>上</a:t>
            </a:r>
            <a:r>
              <a:rPr lang="zh-TW" altLang="en-US" sz="4000" b="1" dirty="0"/>
              <a:t>帝卻藉那在荊棘中顯現之使者的手差派他作首領、作救贖的</a:t>
            </a:r>
            <a:r>
              <a:rPr lang="zh-TW" altLang="en-US" sz="3200" b="1" dirty="0" smtClean="0"/>
              <a:t>。</a:t>
            </a:r>
            <a:r>
              <a:rPr lang="zh-TW" altLang="en-US" sz="4000" b="1" dirty="0" smtClean="0"/>
              <a:t>這</a:t>
            </a:r>
            <a:r>
              <a:rPr lang="zh-TW" altLang="en-US" sz="4000" b="1" dirty="0"/>
              <a:t>人領百姓出</a:t>
            </a:r>
            <a:r>
              <a:rPr lang="zh-TW" altLang="en-US" sz="4000" b="1" dirty="0" smtClean="0"/>
              <a:t>來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在</a:t>
            </a:r>
            <a:r>
              <a:rPr lang="zh-TW" altLang="en-US" sz="4000" b="1" u="sng" dirty="0"/>
              <a:t>埃</a:t>
            </a:r>
            <a:r>
              <a:rPr lang="zh-TW" altLang="en-US" sz="4000" b="1" u="sng" dirty="0" smtClean="0"/>
              <a:t>及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在</a:t>
            </a:r>
            <a:r>
              <a:rPr lang="zh-TW" altLang="en-US" sz="4000" b="1" u="sng" dirty="0"/>
              <a:t>紅</a:t>
            </a:r>
            <a:r>
              <a:rPr lang="zh-TW" altLang="en-US" sz="4000" b="1" u="sng" dirty="0" smtClean="0"/>
              <a:t>海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在</a:t>
            </a:r>
            <a:r>
              <a:rPr lang="zh-TW" altLang="en-US" sz="4000" b="1" dirty="0"/>
              <a:t>曠</a:t>
            </a:r>
            <a:r>
              <a:rPr lang="zh-TW" altLang="en-US" sz="4000" b="1" dirty="0" smtClean="0"/>
              <a:t>野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四</a:t>
            </a:r>
            <a:r>
              <a:rPr lang="zh-TW" altLang="en-US" sz="4000" b="1" dirty="0"/>
              <a:t>十年間行了奇事神蹟</a:t>
            </a:r>
            <a:r>
              <a:rPr lang="zh-TW" altLang="en-US" sz="4000" b="1" dirty="0" smtClean="0"/>
              <a:t>。那</a:t>
            </a:r>
            <a:r>
              <a:rPr lang="zh-TW" altLang="en-US" sz="4000" b="1" dirty="0"/>
              <a:t>曾對</a:t>
            </a:r>
            <a:r>
              <a:rPr lang="zh-TW" altLang="en-US" sz="4000" b="1" u="sng" dirty="0"/>
              <a:t>以色列</a:t>
            </a:r>
            <a:r>
              <a:rPr lang="zh-TW" altLang="en-US" sz="4000" b="1" dirty="0"/>
              <a:t>人說</a:t>
            </a:r>
            <a:r>
              <a:rPr lang="en-US" altLang="zh-TW" sz="3200" b="1" dirty="0"/>
              <a:t>『</a:t>
            </a:r>
            <a:r>
              <a:rPr lang="zh-TW" altLang="en-US" sz="4000" b="1" dirty="0"/>
              <a:t>上帝要從你們弟兄中間給你們興起一位先知像我</a:t>
            </a:r>
            <a:r>
              <a:rPr lang="en-US" altLang="zh-TW" sz="3200" b="1" dirty="0"/>
              <a:t>』</a:t>
            </a:r>
            <a:r>
              <a:rPr lang="zh-TW" altLang="en-US" sz="4000" b="1" dirty="0" smtClean="0"/>
              <a:t>的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就</a:t>
            </a:r>
            <a:r>
              <a:rPr lang="zh-TW" altLang="en-US" sz="4000" b="1" dirty="0"/>
              <a:t>是這位</a:t>
            </a:r>
            <a:r>
              <a:rPr lang="zh-TW" altLang="en-US" sz="4000" b="1" u="sng" dirty="0"/>
              <a:t>摩西</a:t>
            </a:r>
            <a:r>
              <a:rPr lang="zh-TW" altLang="en-US" sz="4000" b="1" dirty="0" smtClean="0"/>
              <a:t>。這</a:t>
            </a:r>
            <a:r>
              <a:rPr lang="zh-TW" altLang="en-US" sz="4000" b="1" dirty="0"/>
              <a:t>人曾在曠野會中和</a:t>
            </a:r>
            <a:r>
              <a:rPr lang="zh-TW" altLang="en-US" sz="4000" b="1" u="sng" dirty="0"/>
              <a:t>西奈山</a:t>
            </a:r>
            <a:r>
              <a:rPr lang="zh-TW" altLang="en-US" sz="4000" b="1" dirty="0" smtClean="0"/>
              <a:t>上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與</a:t>
            </a:r>
            <a:r>
              <a:rPr lang="zh-TW" altLang="en-US" sz="4000" b="1" dirty="0"/>
              <a:t>那對他說話的天使同</a:t>
            </a:r>
            <a:r>
              <a:rPr lang="zh-TW" altLang="en-US" sz="4000" b="1" dirty="0" smtClean="0"/>
              <a:t>在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又</a:t>
            </a:r>
            <a:r>
              <a:rPr lang="zh-TW" altLang="en-US" sz="4000" b="1" dirty="0"/>
              <a:t>與我們的祖宗同</a:t>
            </a:r>
            <a:r>
              <a:rPr lang="zh-TW" altLang="en-US" sz="4000" b="1" dirty="0" smtClean="0"/>
              <a:t>在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並</a:t>
            </a:r>
            <a:r>
              <a:rPr lang="zh-TW" altLang="en-US" sz="4000" b="1" dirty="0"/>
              <a:t>且領受活潑的</a:t>
            </a:r>
            <a:r>
              <a:rPr lang="zh-TW" altLang="en-US" sz="4000" b="1" dirty="0">
                <a:solidFill>
                  <a:srgbClr val="FF0000"/>
                </a:solidFill>
              </a:rPr>
              <a:t>聖言</a:t>
            </a:r>
            <a:r>
              <a:rPr lang="zh-TW" altLang="en-US" sz="4000" b="1" dirty="0"/>
              <a:t>傳給我們</a:t>
            </a:r>
            <a:r>
              <a:rPr lang="zh-TW" altLang="en-US" sz="3200" b="1" dirty="0" smtClean="0"/>
              <a:t>。</a:t>
            </a:r>
            <a:r>
              <a:rPr lang="zh-TW" altLang="en-US" sz="4000" b="1" dirty="0" smtClean="0"/>
              <a:t>我</a:t>
            </a:r>
            <a:r>
              <a:rPr lang="zh-TW" altLang="en-US" sz="4000" b="1" dirty="0"/>
              <a:t>們的祖宗不肯聽</a:t>
            </a:r>
            <a:r>
              <a:rPr lang="zh-TW" altLang="en-US" sz="4000" b="1" dirty="0" smtClean="0"/>
              <a:t>從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反</a:t>
            </a:r>
            <a:r>
              <a:rPr lang="zh-TW" altLang="en-US" sz="4000" b="1" dirty="0"/>
              <a:t>棄絕</a:t>
            </a:r>
            <a:r>
              <a:rPr lang="zh-TW" altLang="en-US" sz="4000" b="1" dirty="0" smtClean="0"/>
              <a:t>他</a:t>
            </a:r>
            <a:r>
              <a:rPr lang="en-AU" altLang="zh-TW" sz="4000" b="1" dirty="0" smtClean="0"/>
              <a:t>,</a:t>
            </a:r>
            <a:r>
              <a:rPr lang="zh-TW" altLang="en-US" sz="4000" b="1" dirty="0" smtClean="0"/>
              <a:t>心</a:t>
            </a:r>
            <a:r>
              <a:rPr lang="zh-TW" altLang="en-US" sz="4000" b="1" dirty="0"/>
              <a:t>裏歸向</a:t>
            </a:r>
            <a:r>
              <a:rPr lang="zh-TW" altLang="en-US" sz="4000" b="1" u="sng" dirty="0"/>
              <a:t>埃</a:t>
            </a:r>
            <a:r>
              <a:rPr lang="zh-TW" altLang="en-US" sz="4000" b="1" u="sng" dirty="0" smtClean="0"/>
              <a:t>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013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4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374" y="0"/>
            <a:ext cx="59602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</a:rPr>
              <a:t>從荊棘火焰中向</a:t>
            </a:r>
            <a:r>
              <a:rPr lang="zh-TW" altLang="en-US" sz="4000" b="1" u="sng" dirty="0">
                <a:solidFill>
                  <a:srgbClr val="0000FF"/>
                </a:solidFill>
              </a:rPr>
              <a:t>摩西</a:t>
            </a:r>
            <a:r>
              <a:rPr lang="zh-TW" altLang="en-US" sz="4000" b="1" dirty="0">
                <a:solidFill>
                  <a:srgbClr val="0000FF"/>
                </a:solidFill>
              </a:rPr>
              <a:t>顯</a:t>
            </a:r>
            <a:r>
              <a:rPr lang="zh-TW" altLang="en-US" sz="4000" b="1" dirty="0" smtClean="0">
                <a:solidFill>
                  <a:srgbClr val="0000FF"/>
                </a:solidFill>
              </a:rPr>
              <a:t>現</a:t>
            </a:r>
            <a:r>
              <a:rPr lang="zh-TW" altLang="en-US" sz="4000" b="1" dirty="0" smtClean="0"/>
              <a:t> </a:t>
            </a:r>
            <a:endParaRPr lang="en-US" altLang="zh-TW" sz="4000" b="1" dirty="0"/>
          </a:p>
          <a:p>
            <a:r>
              <a:rPr lang="zh-CN" altLang="en-US" sz="4000" b="1" dirty="0" smtClean="0">
                <a:solidFill>
                  <a:srgbClr val="0000FF"/>
                </a:solidFill>
              </a:rPr>
              <a:t>公元前</a:t>
            </a:r>
            <a:r>
              <a:rPr lang="en-AU" altLang="zh-TW" sz="4000" b="1" dirty="0" smtClean="0">
                <a:solidFill>
                  <a:srgbClr val="0000FF"/>
                </a:solidFill>
              </a:rPr>
              <a:t>1446</a:t>
            </a:r>
            <a:endParaRPr lang="en-AU" sz="4000" dirty="0">
              <a:solidFill>
                <a:srgbClr val="0000FF"/>
              </a:solidFill>
            </a:endParaRPr>
          </a:p>
        </p:txBody>
      </p:sp>
      <p:pic>
        <p:nvPicPr>
          <p:cNvPr id="7" name="Picture 4" descr="http://www.sinaimonastery.com/en/photos/big/sina_t011_f06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3755"/>
            <a:ext cx="5274290" cy="39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inaimonastery.com/en/map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76200"/>
            <a:ext cx="5063611" cy="68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3967316" y="5181600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0830" y="1561869"/>
            <a:ext cx="6791633" cy="38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562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摩西哥哥亞倫的墳墓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8740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334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000" b="1" u="sng" dirty="0"/>
              <a:t>西奈山</a:t>
            </a:r>
            <a:r>
              <a:rPr lang="zh-TW" altLang="en-US" sz="4000" b="1" dirty="0"/>
              <a:t>曠野</a:t>
            </a:r>
            <a:endParaRPr lang="en-US" altLang="zh-TW" sz="4000" b="1" dirty="0"/>
          </a:p>
          <a:p>
            <a:pPr algn="ctr"/>
            <a:r>
              <a:rPr lang="zh-CN" altLang="en-US" sz="4000" b="1" dirty="0"/>
              <a:t>凱瑟琳修道院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07804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1786</Words>
  <Application>Microsoft Office PowerPoint</Application>
  <PresentationFormat>On-screen Show (4:3)</PresentationFormat>
  <Paragraphs>90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盟約之旅（2）：聖約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盟約之旅（2）：聖約</dc:title>
  <dc:creator>RH2</dc:creator>
  <cp:lastModifiedBy>RH2</cp:lastModifiedBy>
  <cp:revision>59</cp:revision>
  <dcterms:created xsi:type="dcterms:W3CDTF">2015-10-23T00:50:04Z</dcterms:created>
  <dcterms:modified xsi:type="dcterms:W3CDTF">2015-10-24T22:17:30Z</dcterms:modified>
</cp:coreProperties>
</file>